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4220" r:id="rId3"/>
    <p:sldId id="4169" r:id="rId4"/>
    <p:sldId id="4219" r:id="rId5"/>
    <p:sldId id="4221" r:id="rId6"/>
    <p:sldId id="4218" r:id="rId7"/>
    <p:sldId id="4222" r:id="rId8"/>
    <p:sldId id="4223" r:id="rId9"/>
    <p:sldId id="4225" r:id="rId10"/>
    <p:sldId id="4233" r:id="rId11"/>
    <p:sldId id="4224" r:id="rId12"/>
    <p:sldId id="4226" r:id="rId13"/>
    <p:sldId id="4227" r:id="rId14"/>
    <p:sldId id="4228" r:id="rId15"/>
    <p:sldId id="4232" r:id="rId16"/>
    <p:sldId id="4230" r:id="rId17"/>
    <p:sldId id="4231" r:id="rId18"/>
    <p:sldId id="4234" r:id="rId19"/>
    <p:sldId id="4229" r:id="rId20"/>
    <p:sldId id="4235" r:id="rId21"/>
    <p:sldId id="4236" r:id="rId22"/>
    <p:sldId id="4201" r:id="rId23"/>
  </p:sldIdLst>
  <p:sldSz cx="134366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056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114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172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230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5288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2346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199404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6462" algn="l" defTabSz="44912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E3F3E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867B4-D37F-054B-B473-1193E1DCB859}" v="32" dt="2026-05-13T18:24:21.913"/>
    <p1510:client id="{6086BFEB-4951-DD48-9177-72ED9DF37113}" v="35" dt="2026-05-14T13:16:22.47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E5CA"/>
          </a:solidFill>
        </a:fill>
      </a:tcStyle>
    </a:wholeTbl>
    <a:band2H>
      <a:tcTxStyle/>
      <a:tcStyle>
        <a:tcBdr/>
        <a:fill>
          <a:solidFill>
            <a:srgbClr val="ECF3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D8CB"/>
          </a:solidFill>
        </a:fill>
      </a:tcStyle>
    </a:wholeTbl>
    <a:band2H>
      <a:tcTxStyle/>
      <a:tcStyle>
        <a:tcBdr/>
        <a:fill>
          <a:solidFill>
            <a:srgbClr val="FAECE7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7D8"/>
          </a:solidFill>
        </a:fill>
      </a:tcStyle>
    </a:wholeTbl>
    <a:band2H>
      <a:tcTxStyle/>
      <a:tcStyle>
        <a:tcBdr/>
        <a:fill>
          <a:solidFill>
            <a:srgbClr val="EBECED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E3F3E"/>
              </a:solidFill>
              <a:prstDash val="solid"/>
              <a:round/>
            </a:ln>
          </a:top>
          <a:bottom>
            <a:ln w="25400" cap="flat">
              <a:solidFill>
                <a:srgbClr val="3E3F3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E3F3E"/>
              </a:solidFill>
              <a:prstDash val="solid"/>
              <a:round/>
            </a:ln>
          </a:top>
          <a:bottom>
            <a:ln w="25400" cap="flat">
              <a:solidFill>
                <a:srgbClr val="3E3F3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CD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E3F3E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E3F3E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E3F3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3E3F3E"/>
              </a:solidFill>
              <a:prstDash val="solid"/>
              <a:round/>
            </a:ln>
          </a:left>
          <a:right>
            <a:ln w="12700" cap="flat">
              <a:solidFill>
                <a:srgbClr val="3E3F3E"/>
              </a:solidFill>
              <a:prstDash val="solid"/>
              <a:round/>
            </a:ln>
          </a:right>
          <a:top>
            <a:ln w="12700" cap="flat">
              <a:solidFill>
                <a:srgbClr val="3E3F3E"/>
              </a:solidFill>
              <a:prstDash val="solid"/>
              <a:round/>
            </a:ln>
          </a:top>
          <a:bottom>
            <a:ln w="12700" cap="flat">
              <a:solidFill>
                <a:srgbClr val="3E3F3E"/>
              </a:solidFill>
              <a:prstDash val="solid"/>
              <a:round/>
            </a:ln>
          </a:bottom>
          <a:insideH>
            <a:ln w="12700" cap="flat">
              <a:solidFill>
                <a:srgbClr val="3E3F3E"/>
              </a:solidFill>
              <a:prstDash val="solid"/>
              <a:round/>
            </a:ln>
          </a:insideH>
          <a:insideV>
            <a:ln w="12700" cap="flat">
              <a:solidFill>
                <a:srgbClr val="3E3F3E"/>
              </a:solidFill>
              <a:prstDash val="solid"/>
              <a:round/>
            </a:ln>
          </a:insideV>
        </a:tcBdr>
        <a:fill>
          <a:solidFill>
            <a:srgbClr val="3E3F3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3E3F3E"/>
              </a:solidFill>
              <a:prstDash val="solid"/>
              <a:round/>
            </a:ln>
          </a:left>
          <a:right>
            <a:ln w="12700" cap="flat">
              <a:solidFill>
                <a:srgbClr val="3E3F3E"/>
              </a:solidFill>
              <a:prstDash val="solid"/>
              <a:round/>
            </a:ln>
          </a:right>
          <a:top>
            <a:ln w="12700" cap="flat">
              <a:solidFill>
                <a:srgbClr val="3E3F3E"/>
              </a:solidFill>
              <a:prstDash val="solid"/>
              <a:round/>
            </a:ln>
          </a:top>
          <a:bottom>
            <a:ln w="12700" cap="flat">
              <a:solidFill>
                <a:srgbClr val="3E3F3E"/>
              </a:solidFill>
              <a:prstDash val="solid"/>
              <a:round/>
            </a:ln>
          </a:bottom>
          <a:insideH>
            <a:ln w="12700" cap="flat">
              <a:solidFill>
                <a:srgbClr val="3E3F3E"/>
              </a:solidFill>
              <a:prstDash val="solid"/>
              <a:round/>
            </a:ln>
          </a:insideH>
          <a:insideV>
            <a:ln w="12700" cap="flat">
              <a:solidFill>
                <a:srgbClr val="3E3F3E"/>
              </a:solidFill>
              <a:prstDash val="solid"/>
              <a:round/>
            </a:ln>
          </a:insideV>
        </a:tcBdr>
        <a:fill>
          <a:solidFill>
            <a:srgbClr val="3E3F3E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3E3F3E"/>
              </a:solidFill>
              <a:prstDash val="solid"/>
              <a:round/>
            </a:ln>
          </a:left>
          <a:right>
            <a:ln w="12700" cap="flat">
              <a:solidFill>
                <a:srgbClr val="3E3F3E"/>
              </a:solidFill>
              <a:prstDash val="solid"/>
              <a:round/>
            </a:ln>
          </a:right>
          <a:top>
            <a:ln w="50800" cap="flat">
              <a:solidFill>
                <a:srgbClr val="3E3F3E"/>
              </a:solidFill>
              <a:prstDash val="solid"/>
              <a:round/>
            </a:ln>
          </a:top>
          <a:bottom>
            <a:ln w="12700" cap="flat">
              <a:solidFill>
                <a:srgbClr val="3E3F3E"/>
              </a:solidFill>
              <a:prstDash val="solid"/>
              <a:round/>
            </a:ln>
          </a:bottom>
          <a:insideH>
            <a:ln w="12700" cap="flat">
              <a:solidFill>
                <a:srgbClr val="3E3F3E"/>
              </a:solidFill>
              <a:prstDash val="solid"/>
              <a:round/>
            </a:ln>
          </a:insideH>
          <a:insideV>
            <a:ln w="12700" cap="flat">
              <a:solidFill>
                <a:srgbClr val="3E3F3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3E3F3E"/>
      </a:tcTxStyle>
      <a:tcStyle>
        <a:tcBdr>
          <a:left>
            <a:ln w="12700" cap="flat">
              <a:solidFill>
                <a:srgbClr val="3E3F3E"/>
              </a:solidFill>
              <a:prstDash val="solid"/>
              <a:round/>
            </a:ln>
          </a:left>
          <a:right>
            <a:ln w="12700" cap="flat">
              <a:solidFill>
                <a:srgbClr val="3E3F3E"/>
              </a:solidFill>
              <a:prstDash val="solid"/>
              <a:round/>
            </a:ln>
          </a:right>
          <a:top>
            <a:ln w="12700" cap="flat">
              <a:solidFill>
                <a:srgbClr val="3E3F3E"/>
              </a:solidFill>
              <a:prstDash val="solid"/>
              <a:round/>
            </a:ln>
          </a:top>
          <a:bottom>
            <a:ln w="25400" cap="flat">
              <a:solidFill>
                <a:srgbClr val="3E3F3E"/>
              </a:solidFill>
              <a:prstDash val="solid"/>
              <a:round/>
            </a:ln>
          </a:bottom>
          <a:insideH>
            <a:ln w="12700" cap="flat">
              <a:solidFill>
                <a:srgbClr val="3E3F3E"/>
              </a:solidFill>
              <a:prstDash val="solid"/>
              <a:round/>
            </a:ln>
          </a:insideH>
          <a:insideV>
            <a:ln w="12700" cap="flat">
              <a:solidFill>
                <a:srgbClr val="3E3F3E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74"/>
    <p:restoredTop sz="95706"/>
  </p:normalViewPr>
  <p:slideViewPr>
    <p:cSldViewPr snapToGrid="0" snapToObjects="1">
      <p:cViewPr varScale="1">
        <p:scale>
          <a:sx n="90" d="100"/>
          <a:sy n="90" d="100"/>
        </p:scale>
        <p:origin x="24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87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C09299-7918-8057-F3BA-4303F8C9FE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D3D949-7FB5-8742-F237-25C523E53F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4C7CE-101F-6B47-91D7-E21EC14D3395}" type="datetimeFigureOut">
              <a:rPr lang="en-CY" smtClean="0"/>
              <a:t>6/9/26</a:t>
            </a:fld>
            <a:endParaRPr lang="en-C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30E3D-D1C8-5889-2B23-7F6FD0D454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B01D23-A921-08CE-2F7F-81F5064972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C87F2-F0A0-794B-8374-C7A4BF71CEBF}" type="slidenum">
              <a:rPr lang="en-CY" smtClean="0"/>
              <a:t>‹#›</a:t>
            </a:fld>
            <a:endParaRPr lang="en-CY"/>
          </a:p>
        </p:txBody>
      </p:sp>
    </p:spTree>
    <p:extLst>
      <p:ext uri="{BB962C8B-B14F-4D97-AF65-F5344CB8AC3E}">
        <p14:creationId xmlns:p14="http://schemas.microsoft.com/office/powerpoint/2010/main" val="1912613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49123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77875"/>
            <a:ext cx="6816725" cy="38338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76900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sldNum" idx="12"/>
          </p:nvPr>
        </p:nvSpPr>
        <p:spPr>
          <a:xfrm>
            <a:off x="4017963" y="9721850"/>
            <a:ext cx="3078162" cy="509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71989" y="2076363"/>
            <a:ext cx="5938236" cy="671972"/>
          </a:xfrm>
          <a:prstGeom prst="rect">
            <a:avLst/>
          </a:prstGeom>
        </p:spPr>
        <p:txBody>
          <a:bodyPr anchor="b"/>
          <a:lstStyle>
            <a:lvl1pPr marL="0" indent="0" algn="ctr">
              <a:buSzTx/>
              <a:buFontTx/>
              <a:buNone/>
            </a:lvl1pPr>
            <a:lvl2pPr marL="0" indent="503967" algn="ctr">
              <a:buSzTx/>
              <a:buFontTx/>
              <a:buNone/>
            </a:lvl2pPr>
            <a:lvl3pPr marL="0" indent="1007934" algn="ctr">
              <a:buSzTx/>
              <a:buFontTx/>
              <a:buNone/>
            </a:lvl3pPr>
            <a:lvl4pPr marL="0" indent="1511901" algn="ctr">
              <a:buSzTx/>
              <a:buFontTx/>
              <a:buNone/>
            </a:lvl4pPr>
            <a:lvl5pPr marL="0" indent="2015868" algn="ctr">
              <a:buSzTx/>
              <a:buFont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31889" y="2076363"/>
            <a:ext cx="5940568" cy="671972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buSzTx/>
              <a:buFontTx/>
              <a:buNone/>
            </a:pPr>
            <a:endParaRPr/>
          </a:p>
        </p:txBody>
      </p:sp>
      <p:sp>
        <p:nvSpPr>
          <p:cNvPr id="8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757756" y="5050002"/>
            <a:ext cx="3135208" cy="4064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577536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Title Slide">
  <p:cSld name="Opening 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7031" y="5847362"/>
            <a:ext cx="4443877" cy="106270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0"/>
          <p:cNvSpPr>
            <a:spLocks noGrp="1"/>
          </p:cNvSpPr>
          <p:nvPr>
            <p:ph type="pic" idx="2"/>
          </p:nvPr>
        </p:nvSpPr>
        <p:spPr>
          <a:xfrm>
            <a:off x="7432529" y="763249"/>
            <a:ext cx="5872552" cy="6299286"/>
          </a:xfrm>
          <a:prstGeom prst="rect">
            <a:avLst/>
          </a:prstGeom>
          <a:noFill/>
          <a:ln>
            <a:noFill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Google Shape;14;p30"/>
          <p:cNvSpPr txBox="1">
            <a:spLocks noGrp="1"/>
          </p:cNvSpPr>
          <p:nvPr>
            <p:ph type="body" idx="1"/>
          </p:nvPr>
        </p:nvSpPr>
        <p:spPr>
          <a:xfrm>
            <a:off x="687031" y="763250"/>
            <a:ext cx="7967484" cy="55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228509" algn="l" rtl="0">
              <a:spcBef>
                <a:spcPts val="794"/>
              </a:spcBef>
              <a:spcAft>
                <a:spcPts val="0"/>
              </a:spcAft>
              <a:buClr>
                <a:srgbClr val="7F7F7F"/>
              </a:buClr>
              <a:buSzPts val="3968"/>
              <a:buFont typeface="Arial"/>
              <a:buNone/>
              <a:defRPr sz="3966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0"/>
          <p:cNvSpPr txBox="1">
            <a:spLocks noGrp="1"/>
          </p:cNvSpPr>
          <p:nvPr>
            <p:ph type="body" idx="3"/>
          </p:nvPr>
        </p:nvSpPr>
        <p:spPr>
          <a:xfrm>
            <a:off x="687031" y="1318643"/>
            <a:ext cx="7967484" cy="63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228509" algn="l" rtl="0">
              <a:spcBef>
                <a:spcPts val="882"/>
              </a:spcBef>
              <a:spcAft>
                <a:spcPts val="0"/>
              </a:spcAft>
              <a:buClr>
                <a:schemeClr val="accent1"/>
              </a:buClr>
              <a:buSzPts val="4409"/>
              <a:buFont typeface="Arial"/>
              <a:buNone/>
              <a:defRPr sz="4407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0"/>
          <p:cNvSpPr txBox="1">
            <a:spLocks noGrp="1"/>
          </p:cNvSpPr>
          <p:nvPr>
            <p:ph type="body" idx="4"/>
          </p:nvPr>
        </p:nvSpPr>
        <p:spPr>
          <a:xfrm>
            <a:off x="687031" y="1953380"/>
            <a:ext cx="7967484" cy="63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228509" algn="l" rtl="0">
              <a:spcBef>
                <a:spcPts val="882"/>
              </a:spcBef>
              <a:spcAft>
                <a:spcPts val="0"/>
              </a:spcAft>
              <a:buClr>
                <a:schemeClr val="accent1"/>
              </a:buClr>
              <a:buSzPts val="4409"/>
              <a:buFont typeface="Arial"/>
              <a:buNone/>
              <a:defRPr sz="4407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body" idx="5"/>
          </p:nvPr>
        </p:nvSpPr>
        <p:spPr>
          <a:xfrm>
            <a:off x="687031" y="3738578"/>
            <a:ext cx="7967484" cy="35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228509" algn="l" rtl="0">
              <a:spcBef>
                <a:spcPts val="397"/>
              </a:spcBef>
              <a:spcAft>
                <a:spcPts val="0"/>
              </a:spcAft>
              <a:buClr>
                <a:srgbClr val="7F7F7F"/>
              </a:buClr>
              <a:buSzPts val="1984"/>
              <a:buFont typeface="Arial"/>
              <a:buNone/>
              <a:defRPr sz="1983" b="1" i="1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body" idx="6"/>
          </p:nvPr>
        </p:nvSpPr>
        <p:spPr>
          <a:xfrm>
            <a:off x="687031" y="4095619"/>
            <a:ext cx="7967484" cy="35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228509" algn="l" rtl="0">
              <a:spcBef>
                <a:spcPts val="397"/>
              </a:spcBef>
              <a:spcAft>
                <a:spcPts val="0"/>
              </a:spcAft>
              <a:buClr>
                <a:srgbClr val="7F7F7F"/>
              </a:buClr>
              <a:buSzPts val="1984"/>
              <a:buFont typeface="Arial"/>
              <a:buNone/>
              <a:defRPr sz="1983" b="0" i="1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body" idx="7"/>
          </p:nvPr>
        </p:nvSpPr>
        <p:spPr>
          <a:xfrm>
            <a:off x="687031" y="4789637"/>
            <a:ext cx="7967484" cy="35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228509" algn="l" rtl="0">
              <a:spcBef>
                <a:spcPts val="397"/>
              </a:spcBef>
              <a:spcAft>
                <a:spcPts val="0"/>
              </a:spcAft>
              <a:buClr>
                <a:srgbClr val="7F7F7F"/>
              </a:buClr>
              <a:buSzPts val="1984"/>
              <a:buFont typeface="Arial"/>
              <a:buNone/>
              <a:defRPr sz="1983" b="0" i="1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Courier New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228509" algn="l" rtl="0">
              <a:spcBef>
                <a:spcPts val="353"/>
              </a:spcBef>
              <a:spcAft>
                <a:spcPts val="0"/>
              </a:spcAft>
              <a:buClr>
                <a:srgbClr val="7F7F7F"/>
              </a:buClr>
              <a:buSzPts val="1764"/>
              <a:buFont typeface="Arial"/>
              <a:buNone/>
              <a:defRPr sz="1763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30"/>
          <p:cNvSpPr txBox="1"/>
          <p:nvPr/>
        </p:nvSpPr>
        <p:spPr>
          <a:xfrm>
            <a:off x="3586692" y="6945271"/>
            <a:ext cx="6263216" cy="33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99" b="0" i="0" u="none" strike="noStrike" cap="none" dirty="0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rPr>
              <a:t> © Copyright 2026 by Veema Limited. All Rights Reserved.</a:t>
            </a:r>
            <a:endParaRPr sz="1599" b="0" i="0" u="none" strike="noStrike" cap="none" dirty="0">
              <a:solidFill>
                <a:srgbClr val="8B8B8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650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671830" y="507567"/>
            <a:ext cx="12092940" cy="1255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998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39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951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671830" y="2050783"/>
            <a:ext cx="12092940" cy="469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17" marR="0" lvl="0" indent="-396398" algn="l" rtl="0">
              <a:spcBef>
                <a:spcPts val="529"/>
              </a:spcBef>
              <a:spcAft>
                <a:spcPts val="0"/>
              </a:spcAft>
              <a:buClr>
                <a:srgbClr val="8B8B8B"/>
              </a:buClr>
              <a:buSzPts val="2645"/>
              <a:buFont typeface="Arial"/>
              <a:buChar char="•"/>
              <a:defRPr sz="2644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034" marR="0" lvl="1" indent="-340478" algn="l" rtl="0">
              <a:spcBef>
                <a:spcPts val="353"/>
              </a:spcBef>
              <a:spcAft>
                <a:spcPts val="0"/>
              </a:spcAft>
              <a:buClr>
                <a:srgbClr val="8B8B8B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051" marR="0" lvl="2" indent="-340478" algn="l" rtl="0">
              <a:spcBef>
                <a:spcPts val="353"/>
              </a:spcBef>
              <a:spcAft>
                <a:spcPts val="0"/>
              </a:spcAft>
              <a:buClr>
                <a:srgbClr val="8B8B8B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068" marR="0" lvl="3" indent="-340478" algn="l" rtl="0">
              <a:spcBef>
                <a:spcPts val="353"/>
              </a:spcBef>
              <a:spcAft>
                <a:spcPts val="0"/>
              </a:spcAft>
              <a:buClr>
                <a:srgbClr val="8B8B8B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086" marR="0" lvl="4" indent="-340478" algn="l" rtl="0">
              <a:spcBef>
                <a:spcPts val="353"/>
              </a:spcBef>
              <a:spcAft>
                <a:spcPts val="0"/>
              </a:spcAft>
              <a:buClr>
                <a:srgbClr val="8B8B8B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103" marR="0" lvl="5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120" marR="0" lvl="6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137" marR="0" lvl="7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Courier New"/>
              <a:buChar char="o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154" marR="0" lvl="8" indent="-340478" algn="l" rtl="0">
              <a:spcBef>
                <a:spcPts val="353"/>
              </a:spcBef>
              <a:spcAft>
                <a:spcPts val="0"/>
              </a:spcAft>
              <a:buClr>
                <a:srgbClr val="9E9E9E"/>
              </a:buClr>
              <a:buSzPts val="1764"/>
              <a:buFont typeface="Arial"/>
              <a:buChar char="•"/>
              <a:defRPr sz="1763" b="0" i="0" u="none" strike="noStrike" cap="none">
                <a:solidFill>
                  <a:srgbClr val="9E9E9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4" name="Google Shape;24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0088" y="6396543"/>
            <a:ext cx="2784965" cy="66599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1"/>
          <p:cNvSpPr txBox="1"/>
          <p:nvPr/>
        </p:nvSpPr>
        <p:spPr>
          <a:xfrm>
            <a:off x="3586692" y="6945271"/>
            <a:ext cx="6263216" cy="33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99" b="0" i="0" dirty="0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rPr>
              <a:t> © Copyright 2026 by Veema Limited. All Rights Reserved.</a:t>
            </a:r>
            <a:endParaRPr sz="1599" dirty="0">
              <a:solidFill>
                <a:srgbClr val="8B8B8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167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71989" y="507780"/>
            <a:ext cx="12095799" cy="125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71989" y="2051643"/>
            <a:ext cx="12095799" cy="4701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" name="Picture 7" descr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2499" y="6399229"/>
            <a:ext cx="2785624" cy="66627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/>
          <p:cNvSpPr txBox="1"/>
          <p:nvPr/>
        </p:nvSpPr>
        <p:spPr>
          <a:xfrm>
            <a:off x="3633259" y="6948189"/>
            <a:ext cx="617325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solidFill>
                  <a:srgbClr val="8B8C8B"/>
                </a:solidFill>
              </a:defRPr>
            </a:lvl1pPr>
          </a:lstStyle>
          <a:p>
            <a:r>
              <a:rPr dirty="0"/>
              <a:t> © Copyright 202</a:t>
            </a:r>
            <a:r>
              <a:rPr lang="en-US" dirty="0"/>
              <a:t>6</a:t>
            </a:r>
            <a:r>
              <a:rPr dirty="0"/>
              <a:t> by Veema Limited. All Rights Reserved.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94356" y="6800556"/>
            <a:ext cx="3135208" cy="406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3" r:id="rId2"/>
    <p:sldLayoutId id="2147483668" r:id="rId3"/>
    <p:sldLayoutId id="2147483669" r:id="rId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5pPr>
      <a:lvl6pPr marL="0" marR="0" indent="50396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6pPr>
      <a:lvl7pPr marL="0" marR="0" indent="1007934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7pPr>
      <a:lvl8pPr marL="0" marR="0" indent="1511901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8pPr>
      <a:lvl9pPr marL="0" marR="0" indent="2015868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chemeClr val="accent1"/>
          </a:solidFill>
          <a:effectLst>
            <a:outerShdw blurRad="63500" dist="38100" dir="5400000" rotWithShape="0">
              <a:srgbClr val="000000">
                <a:alpha val="25000"/>
              </a:srgbClr>
            </a:outerShdw>
          </a:effectLst>
          <a:uFillTx/>
          <a:latin typeface="Arial"/>
          <a:ea typeface="Arial"/>
          <a:cs typeface="Arial"/>
          <a:sym typeface="Arial"/>
        </a:defRPr>
      </a:lvl9pPr>
    </p:titleStyle>
    <p:bodyStyle>
      <a:lvl1pPr marL="377976" marR="0" indent="-377976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1pPr>
      <a:lvl2pPr marL="985699" marR="0" indent="-4817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o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2pPr>
      <a:lvl3pPr marL="1393319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3pPr>
      <a:lvl4pPr marL="1897286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o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4pPr>
      <a:lvl5pPr marL="2401253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5pPr>
      <a:lvl6pPr marL="2905219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o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6pPr>
      <a:lvl7pPr marL="3409186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7pPr>
      <a:lvl8pPr marL="3913153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o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8pPr>
      <a:lvl9pPr marL="4417120" marR="0" indent="-38538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600" b="0" i="0" u="none" strike="noStrike" cap="none" spc="0" baseline="0">
          <a:solidFill>
            <a:srgbClr val="8B8C8B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056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114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172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230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5288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2346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199404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6462" algn="r" defTabSz="44912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jcq.org.u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cq.org.uk/knowledge-base/instructions-for-conducting-nea/" TargetMode="External"/><Relationship Id="rId3" Type="http://schemas.openxmlformats.org/officeDocument/2006/relationships/hyperlink" Target="https://www.jcq.org.uk/knowledge-base/a-guide-to-the-special-consideration-process-2025-26-general-and-vocational-qualifications/" TargetMode="External"/><Relationship Id="rId7" Type="http://schemas.openxmlformats.org/officeDocument/2006/relationships/hyperlink" Target="https://www.jcq.org.uk/knowledge-base/intructions-for-conducting-examinations/" TargetMode="External"/><Relationship Id="rId12" Type="http://schemas.openxmlformats.org/officeDocument/2006/relationships/hyperlink" Target="https://www.jcq.org.uk/knowledge-base/suspected-malpractice-policies-and-procedures/" TargetMode="External"/><Relationship Id="rId2" Type="http://schemas.openxmlformats.org/officeDocument/2006/relationships/hyperlink" Target="https://www.jcq.org.uk/knowledge-base/a-guide-to-the-awarding-bodies-appeals-processes-effective-from-june-202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jcq.org.uk/knowledge-base/instructions-for-conducting-coursework-2026-26/" TargetMode="External"/><Relationship Id="rId11" Type="http://schemas.openxmlformats.org/officeDocument/2006/relationships/hyperlink" Target="https://www.jcq.org.uk/knowledge-base/post-results-services-june-2025-and-november-2025-series/" TargetMode="External"/><Relationship Id="rId5" Type="http://schemas.openxmlformats.org/officeDocument/2006/relationships/hyperlink" Target="https://www.jcq.org.uk/knowledge-base/general-regulations-for-approved-centres/" TargetMode="External"/><Relationship Id="rId10" Type="http://schemas.openxmlformats.org/officeDocument/2006/relationships/hyperlink" Target="https://www.jcq.org.uk/knowledge-base/key-dates-in-the-examination-cycle-vtq-june-2026/" TargetMode="External"/><Relationship Id="rId4" Type="http://schemas.openxmlformats.org/officeDocument/2006/relationships/hyperlink" Target="https://www.jcq.org.uk/exams-office/access-arrangements-and-reasonable-adjustments/" TargetMode="External"/><Relationship Id="rId9" Type="http://schemas.openxmlformats.org/officeDocument/2006/relationships/hyperlink" Target="https://www.jcq.org.uk/knowledge-base/instructions-for-conducting-non-examination-assessments-vtqs-2025-2026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body" idx="1"/>
          </p:nvPr>
        </p:nvSpPr>
        <p:spPr>
          <a:xfrm>
            <a:off x="688140" y="763250"/>
            <a:ext cx="7966020" cy="55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GB" dirty="0" err="1"/>
              <a:t>Veema</a:t>
            </a:r>
            <a:r>
              <a:rPr lang="en-GB" dirty="0"/>
              <a:t> Education 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body" idx="3"/>
          </p:nvPr>
        </p:nvSpPr>
        <p:spPr>
          <a:xfrm>
            <a:off x="600191" y="1596340"/>
            <a:ext cx="9501064" cy="63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endParaRPr/>
          </a:p>
          <a:p>
            <a:pPr marL="0" indent="0"/>
            <a:endParaRPr/>
          </a:p>
        </p:txBody>
      </p:sp>
      <p:sp>
        <p:nvSpPr>
          <p:cNvPr id="90" name="Google Shape;90;p1"/>
          <p:cNvSpPr txBox="1">
            <a:spLocks noGrp="1"/>
          </p:cNvSpPr>
          <p:nvPr>
            <p:ph type="body" idx="4"/>
          </p:nvPr>
        </p:nvSpPr>
        <p:spPr>
          <a:xfrm>
            <a:off x="384257" y="1601747"/>
            <a:ext cx="12296020" cy="1601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noAutofit/>
          </a:bodyPr>
          <a:lstStyle/>
          <a:p>
            <a:pPr marL="0" indent="0">
              <a:spcBef>
                <a:spcPts val="0"/>
              </a:spcBef>
              <a:buSzPts val="4400"/>
            </a:pPr>
            <a:r>
              <a:rPr lang="en-GB" b="1" dirty="0"/>
              <a:t>No surprises: Turning Summer Results into Clear School Improvement </a:t>
            </a:r>
            <a:endParaRPr b="1" dirty="0"/>
          </a:p>
        </p:txBody>
      </p:sp>
      <p:sp>
        <p:nvSpPr>
          <p:cNvPr id="91" name="Google Shape;91;p1"/>
          <p:cNvSpPr txBox="1">
            <a:spLocks noGrp="1"/>
          </p:cNvSpPr>
          <p:nvPr>
            <p:ph type="body" idx="5"/>
          </p:nvPr>
        </p:nvSpPr>
        <p:spPr>
          <a:xfrm>
            <a:off x="384257" y="3114090"/>
            <a:ext cx="10724686" cy="908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noAutofit/>
          </a:bodyPr>
          <a:lstStyle/>
          <a:p>
            <a:pPr marL="0" indent="0">
              <a:spcBef>
                <a:spcPts val="0"/>
              </a:spcBef>
              <a:buSzPts val="4000"/>
            </a:pPr>
            <a:r>
              <a:rPr lang="en-GB" sz="3998" dirty="0"/>
              <a:t>Presented by Dr Julia Batters</a:t>
            </a:r>
            <a:endParaRPr dirty="0"/>
          </a:p>
        </p:txBody>
      </p:sp>
      <p:sp>
        <p:nvSpPr>
          <p:cNvPr id="92" name="Google Shape;92;p1"/>
          <p:cNvSpPr txBox="1">
            <a:spLocks noGrp="1"/>
          </p:cNvSpPr>
          <p:nvPr>
            <p:ph type="body" idx="6"/>
          </p:nvPr>
        </p:nvSpPr>
        <p:spPr>
          <a:xfrm>
            <a:off x="130201" y="4118291"/>
            <a:ext cx="7966020" cy="119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endParaRPr/>
          </a:p>
          <a:p>
            <a:pPr marL="0" indent="0"/>
            <a:endParaRPr/>
          </a:p>
        </p:txBody>
      </p:sp>
      <p:sp>
        <p:nvSpPr>
          <p:cNvPr id="93" name="Google Shape;93;p1"/>
          <p:cNvSpPr txBox="1">
            <a:spLocks noGrp="1"/>
          </p:cNvSpPr>
          <p:nvPr>
            <p:ph type="body" idx="7"/>
          </p:nvPr>
        </p:nvSpPr>
        <p:spPr>
          <a:xfrm>
            <a:off x="384257" y="4135396"/>
            <a:ext cx="7845576" cy="90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7" tIns="45681" rIns="91387" bIns="45681" anchor="t" anchorCtr="0">
            <a:noAutofit/>
          </a:bodyPr>
          <a:lstStyle/>
          <a:p>
            <a:pPr marL="0" indent="0">
              <a:spcBef>
                <a:spcPts val="0"/>
              </a:spcBef>
              <a:buSzPts val="3200"/>
            </a:pPr>
            <a:r>
              <a:rPr lang="en-GB" sz="3199" dirty="0"/>
              <a:t>Date: June 2026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33681-3F9C-AE14-B086-CBF9E7A8A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Fees may apply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3E4CC-975C-2DE1-E403-281A5BB8C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Fees for post-results services (Access to Scripts, clerical re-checks, reviews of marking and reviews of moderation) are set and published independently by each awarding body.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School policy about covering costs for post-results actions?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Are parents charged? Does school pay?</a:t>
            </a:r>
          </a:p>
          <a:p>
            <a:pPr marL="0" indent="0">
              <a:buNone/>
            </a:pPr>
            <a:r>
              <a:rPr lang="en-US" dirty="0"/>
              <a:t>Set out policy and publish in advance</a:t>
            </a:r>
          </a:p>
        </p:txBody>
      </p:sp>
    </p:spTree>
    <p:extLst>
      <p:ext uri="{BB962C8B-B14F-4D97-AF65-F5344CB8AC3E}">
        <p14:creationId xmlns:p14="http://schemas.microsoft.com/office/powerpoint/2010/main" val="220510201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DEEA5-57D2-B24C-B7F2-28CA7D3DF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Plan ahead with SLT and Middle Leaders before results are released to students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A1C95-C5E2-4649-1BCE-F33AA6D6F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729" y="2051643"/>
            <a:ext cx="12095799" cy="4701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A-level results are usually released on the second Thursday in August, this year 13 August from 8am </a:t>
            </a:r>
          </a:p>
          <a:p>
            <a:pPr marL="0" indent="0">
              <a:buNone/>
            </a:pPr>
            <a:r>
              <a:rPr lang="en-GB" dirty="0"/>
              <a:t>May IB exam session results are usually released in early July, this year July 6, 2026,from 12:00 noon (UK time)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Restricted Release (Schools Only):</a:t>
            </a:r>
            <a:r>
              <a:rPr lang="en-GB" dirty="0"/>
              <a:t> the day before </a:t>
            </a:r>
          </a:p>
          <a:p>
            <a:pPr marL="0" indent="0">
              <a:buNone/>
            </a:pPr>
            <a:r>
              <a:rPr lang="en-GB" dirty="0"/>
              <a:t>This allows schools to check results, process data, and prepare for appeals or advice sessions before students receive their grades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           opportunity                       school holiday</a:t>
            </a:r>
          </a:p>
        </p:txBody>
      </p:sp>
      <p:pic>
        <p:nvPicPr>
          <p:cNvPr id="5" name="Graphic 4" descr="Thumbs up sign outline">
            <a:extLst>
              <a:ext uri="{FF2B5EF4-FFF2-40B4-BE49-F238E27FC236}">
                <a16:creationId xmlns:a16="http://schemas.microsoft.com/office/drawing/2014/main" id="{C3EBE77C-80E5-C6FD-F34F-12EAA27BC9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9961" y="5838563"/>
            <a:ext cx="914400" cy="914400"/>
          </a:xfrm>
          <a:prstGeom prst="rect">
            <a:avLst/>
          </a:prstGeom>
        </p:spPr>
      </p:pic>
      <p:pic>
        <p:nvPicPr>
          <p:cNvPr id="7" name="Graphic 6" descr="Thumbs Down outline">
            <a:extLst>
              <a:ext uri="{FF2B5EF4-FFF2-40B4-BE49-F238E27FC236}">
                <a16:creationId xmlns:a16="http://schemas.microsoft.com/office/drawing/2014/main" id="{561F041F-A421-EA99-8C17-75A1FC00D2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4908" y="59728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0638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82C6-02AD-0E63-094F-D6C0372D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ahead to make the most of restricted release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F3313-6C3D-9BD5-4366-32D61193D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12" y="1627100"/>
            <a:ext cx="12095799" cy="47013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Collect information while staff are still in school</a:t>
            </a:r>
          </a:p>
          <a:p>
            <a:endParaRPr lang="en-GB" dirty="0"/>
          </a:p>
          <a:p>
            <a:r>
              <a:rPr lang="en-GB" dirty="0"/>
              <a:t>Collect predicted grades for examination candidates (final assessment of the year/report writing time) </a:t>
            </a:r>
          </a:p>
          <a:p>
            <a:r>
              <a:rPr lang="en-GB" dirty="0"/>
              <a:t>Have ready any standardised data you have which suggests likely performance </a:t>
            </a:r>
            <a:r>
              <a:rPr lang="en-GB" dirty="0" err="1"/>
              <a:t>ie</a:t>
            </a:r>
            <a:r>
              <a:rPr lang="en-GB" dirty="0"/>
              <a:t> CEM performance indicators </a:t>
            </a:r>
          </a:p>
          <a:p>
            <a:r>
              <a:rPr lang="en-GB" dirty="0"/>
              <a:t>Know university grade offers for final year students </a:t>
            </a:r>
          </a:p>
          <a:p>
            <a:r>
              <a:rPr lang="en-GB" dirty="0"/>
              <a:t>Know option choices for those moving from GCSE to A Level</a:t>
            </a:r>
          </a:p>
          <a:p>
            <a:r>
              <a:rPr lang="en-GB" dirty="0"/>
              <a:t>Collect any other useful ‘local’ knowledge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dirty="0"/>
              <a:t>Create a school document ahead of time with space for final grades/further information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63461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F8FC8-94CA-1449-ADAF-1E497080A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clear priorities in advance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20A95-7C41-9323-DF1E-3B41FA17E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12" y="1427590"/>
            <a:ext cx="12095799" cy="47282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100" dirty="0"/>
              <a:t>Plan and share strategies in advance  </a:t>
            </a:r>
          </a:p>
          <a:p>
            <a:pPr marL="0" indent="0">
              <a:buNone/>
            </a:pPr>
            <a:endParaRPr lang="en-GB" sz="3100" dirty="0"/>
          </a:p>
          <a:p>
            <a:pPr marL="0" indent="0">
              <a:buNone/>
            </a:pPr>
            <a:r>
              <a:rPr lang="en-GB" sz="3100" dirty="0"/>
              <a:t>For example, possible </a:t>
            </a:r>
            <a:r>
              <a:rPr lang="en-GB" sz="3100" dirty="0" err="1"/>
              <a:t>stategies</a:t>
            </a:r>
            <a:r>
              <a:rPr lang="en-GB" sz="3100" dirty="0"/>
              <a:t>:</a:t>
            </a:r>
          </a:p>
          <a:p>
            <a:pPr marL="0" indent="0">
              <a:buNone/>
            </a:pPr>
            <a:r>
              <a:rPr lang="en-GB" sz="3100" dirty="0"/>
              <a:t>SLT will request Reviews of Results (</a:t>
            </a:r>
            <a:r>
              <a:rPr lang="en-GB" sz="3100" dirty="0" err="1"/>
              <a:t>RoRs</a:t>
            </a:r>
            <a:r>
              <a:rPr lang="en-GB" sz="3100" dirty="0"/>
              <a:t>) </a:t>
            </a:r>
          </a:p>
          <a:p>
            <a:pPr lvl="1"/>
            <a:r>
              <a:rPr lang="en-GB" sz="3100" dirty="0"/>
              <a:t>if grades are two lower than expected according to staff predictions</a:t>
            </a:r>
          </a:p>
          <a:p>
            <a:pPr lvl="1"/>
            <a:r>
              <a:rPr lang="en-GB" sz="3100" dirty="0"/>
              <a:t>if candidates have missed a university place and are near an upper grade boundary</a:t>
            </a:r>
          </a:p>
          <a:p>
            <a:pPr marL="0" indent="0">
              <a:buNone/>
            </a:pPr>
            <a:r>
              <a:rPr lang="en-GB" sz="3100" dirty="0"/>
              <a:t>SLT will arrange a meeting with student/parents if option choices are in doubt</a:t>
            </a:r>
          </a:p>
          <a:p>
            <a:pPr marL="0" indent="0">
              <a:buNone/>
            </a:pPr>
            <a:endParaRPr lang="en-GB" sz="3100" i="1" dirty="0"/>
          </a:p>
        </p:txBody>
      </p:sp>
    </p:spTree>
    <p:extLst>
      <p:ext uri="{BB962C8B-B14F-4D97-AF65-F5344CB8AC3E}">
        <p14:creationId xmlns:p14="http://schemas.microsoft.com/office/powerpoint/2010/main" val="377499931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DC4AD-60A2-3A87-77E2-6F68553BD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 reactive approaches to results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564D3-7C9D-2296-A363-F4183F514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12" y="1427590"/>
            <a:ext cx="12095799" cy="4701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Invite a small number of relevant staff/governors to join SLT/exams officer in a pre-results day meeting to see results in restricted release</a:t>
            </a:r>
          </a:p>
          <a:p>
            <a:pPr lvl="1"/>
            <a:r>
              <a:rPr lang="en-GB" dirty="0"/>
              <a:t>respect confidentiality (print results and allow no copies to leave the premises!)</a:t>
            </a:r>
          </a:p>
          <a:p>
            <a:pPr lvl="1"/>
            <a:r>
              <a:rPr lang="en-GB" dirty="0"/>
              <a:t>Timing? Exams officer and one SLT together first to transfer results to your useable school format that allows you to document action needed</a:t>
            </a:r>
          </a:p>
          <a:p>
            <a:pPr lvl="1"/>
            <a:r>
              <a:rPr lang="en-US" dirty="0"/>
              <a:t>Decide who is doing what on the day students get their results, who will support which students </a:t>
            </a:r>
          </a:p>
          <a:p>
            <a:pPr lvl="1"/>
            <a:r>
              <a:rPr lang="en-US" dirty="0"/>
              <a:t>Have a policy in place which deals with potential conflicting different views on how to proceed – consistency of approach from school staff </a:t>
            </a:r>
          </a:p>
        </p:txBody>
      </p:sp>
    </p:spTree>
    <p:extLst>
      <p:ext uri="{BB962C8B-B14F-4D97-AF65-F5344CB8AC3E}">
        <p14:creationId xmlns:p14="http://schemas.microsoft.com/office/powerpoint/2010/main" val="397230016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46D71-58D2-0E2D-8A73-3336AE2DA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7B8D8-C052-C3E3-C3B0-29FFA10407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Decide the best way for your school to handle results day</a:t>
            </a:r>
          </a:p>
          <a:p>
            <a:pPr>
              <a:buFontTx/>
              <a:buChar char="-"/>
            </a:pPr>
            <a:r>
              <a:rPr lang="en-GB" dirty="0"/>
              <a:t>Encourage students to come into school to celebrate or get help?</a:t>
            </a:r>
          </a:p>
          <a:p>
            <a:pPr>
              <a:buFontTx/>
              <a:buChar char="-"/>
            </a:pPr>
            <a:r>
              <a:rPr lang="en-GB" dirty="0"/>
              <a:t>Deal with everything by email/phone?</a:t>
            </a:r>
          </a:p>
          <a:p>
            <a:pPr marL="0" indent="0">
              <a:buNone/>
            </a:pPr>
            <a:r>
              <a:rPr lang="en-GB" dirty="0"/>
              <a:t>Publish strategy to all well ahead of time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Beware - Some students will access their results online or will know from their university that their place is confirmed or declined ahead of receiving results from the exam board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0297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FD20C-D422-2959-7002-F1B793F87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C07D7-4A9E-7F0D-5D3E-AB94B2A37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427590"/>
            <a:ext cx="12573000" cy="5479396"/>
          </a:xfrm>
        </p:spPr>
        <p:txBody>
          <a:bodyPr>
            <a:normAutofit/>
          </a:bodyPr>
          <a:lstStyle/>
          <a:p>
            <a:r>
              <a:rPr lang="en-GB" dirty="0"/>
              <a:t>Celebration and photo space (opportunity for school website)</a:t>
            </a:r>
          </a:p>
          <a:p>
            <a:r>
              <a:rPr lang="en-GB" dirty="0"/>
              <a:t>Private space / tissues </a:t>
            </a:r>
          </a:p>
          <a:p>
            <a:r>
              <a:rPr lang="en-GB" dirty="0"/>
              <a:t>Access to computers/phones </a:t>
            </a:r>
          </a:p>
          <a:p>
            <a:r>
              <a:rPr lang="en-GB" dirty="0"/>
              <a:t>Action plan (decided the day before) - a priority for upset families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400" dirty="0"/>
              <a:t>Have paper copies ready to secure candidate consent for post results action</a:t>
            </a:r>
          </a:p>
          <a:p>
            <a:pPr marL="0" indent="0">
              <a:buNone/>
            </a:pPr>
            <a:r>
              <a:rPr lang="en-GB" sz="2400" dirty="0"/>
              <a:t>JCQ Post Results Services </a:t>
            </a:r>
          </a:p>
          <a:p>
            <a:pPr marL="0" indent="0">
              <a:buNone/>
            </a:pPr>
            <a:r>
              <a:rPr lang="en-GB" sz="2000" i="1" dirty="0"/>
              <a:t>Appendix A – Clerical re-checks, reviews of marking and appeals - candidate consent form</a:t>
            </a:r>
          </a:p>
          <a:p>
            <a:pPr marL="0" indent="0">
              <a:buNone/>
            </a:pPr>
            <a:r>
              <a:rPr lang="en-GB" sz="2000" i="1" dirty="0"/>
              <a:t>Appendix B – Access to Scripts - Candidate consent form for access to and use of examination scripts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8875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563E3-D379-89AC-33F4-DBC82FE3F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Deadlines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3228E-99A9-5517-E597-B021B3534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Be aware of, and make staff, students and parents aware of, time constraints for post results action</a:t>
            </a:r>
          </a:p>
          <a:p>
            <a:pPr marL="0" indent="0">
              <a:buNone/>
            </a:pPr>
            <a:r>
              <a:rPr lang="en-GB" dirty="0"/>
              <a:t>                                        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ECF0CB-ADF8-E00B-E11C-67EBF72B292C}"/>
              </a:ext>
            </a:extLst>
          </p:cNvPr>
          <p:cNvSpPr/>
          <p:nvPr/>
        </p:nvSpPr>
        <p:spPr>
          <a:xfrm>
            <a:off x="1085376" y="3248143"/>
            <a:ext cx="3314700" cy="2308322"/>
          </a:xfrm>
          <a:prstGeom prst="rect">
            <a:avLst/>
          </a:prstGeom>
          <a:solidFill>
            <a:srgbClr val="FFFFFF"/>
          </a:solidFill>
          <a:ln w="28575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en-GB" dirty="0"/>
              <a:t> </a:t>
            </a:r>
          </a:p>
          <a:p>
            <a:pPr algn="ctr"/>
            <a:r>
              <a:rPr lang="en-GB" b="1" dirty="0"/>
              <a:t>DEADLINE</a:t>
            </a:r>
            <a:r>
              <a:rPr lang="en-GB" dirty="0"/>
              <a:t> for awarding bodies to receive requests for Priority Service 2 reviews of marking:</a:t>
            </a:r>
          </a:p>
          <a:p>
            <a:pPr algn="ctr"/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rgbClr val="3E3F3E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One week a</a:t>
            </a:r>
            <a:r>
              <a:rPr lang="en-GB" dirty="0"/>
              <a:t>fter publication of results</a:t>
            </a:r>
          </a:p>
          <a:p>
            <a:pPr algn="ctr"/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3E3F3E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2F5617-4520-B557-A1C7-305A34B554C7}"/>
              </a:ext>
            </a:extLst>
          </p:cNvPr>
          <p:cNvSpPr/>
          <p:nvPr/>
        </p:nvSpPr>
        <p:spPr>
          <a:xfrm>
            <a:off x="5421762" y="3248143"/>
            <a:ext cx="6738393" cy="2308322"/>
          </a:xfrm>
          <a:prstGeom prst="rect">
            <a:avLst/>
          </a:prstGeom>
          <a:solidFill>
            <a:srgbClr val="FFFFFF"/>
          </a:solidFill>
          <a:ln w="28575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endParaRPr lang="en-GB" b="1" dirty="0"/>
          </a:p>
          <a:p>
            <a:pPr algn="ctr"/>
            <a:r>
              <a:rPr lang="en-GB" b="1" dirty="0"/>
              <a:t>DEADLINE</a:t>
            </a:r>
            <a:r>
              <a:rPr lang="en-GB" dirty="0"/>
              <a:t> for Reviews of Results (</a:t>
            </a:r>
            <a:r>
              <a:rPr lang="en-GB" dirty="0" err="1"/>
              <a:t>RoRs</a:t>
            </a:r>
            <a:r>
              <a:rPr lang="en-GB" dirty="0"/>
              <a:t>)</a:t>
            </a:r>
          </a:p>
          <a:p>
            <a:pPr algn="ctr"/>
            <a:endParaRPr lang="en-GB" dirty="0"/>
          </a:p>
          <a:p>
            <a:pPr algn="ctr"/>
            <a:r>
              <a:rPr lang="en-GB" b="1" dirty="0"/>
              <a:t>DEADLINE</a:t>
            </a:r>
            <a:r>
              <a:rPr lang="en-GB" dirty="0"/>
              <a:t> for copies of scripts to support teaching and learning 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Last date for awarding bodies to receive requests usually late September  </a:t>
            </a:r>
          </a:p>
          <a:p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3E3F3E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766689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A9EAF-7BF8-7B9A-5975-830CF82E9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12" y="1640544"/>
            <a:ext cx="12095799" cy="1256149"/>
          </a:xfrm>
        </p:spPr>
        <p:txBody>
          <a:bodyPr>
            <a:normAutofit fontScale="90000"/>
          </a:bodyPr>
          <a:lstStyle/>
          <a:p>
            <a:r>
              <a:rPr lang="en-US" dirty="0"/>
              <a:t>Longer term impact: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turn summer results into clear school improvement by  strengthening  teaching and learning</a:t>
            </a:r>
          </a:p>
        </p:txBody>
      </p:sp>
    </p:spTree>
    <p:extLst>
      <p:ext uri="{BB962C8B-B14F-4D97-AF65-F5344CB8AC3E}">
        <p14:creationId xmlns:p14="http://schemas.microsoft.com/office/powerpoint/2010/main" val="424475208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FE745-5F78-2176-699B-C35B4828D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89" y="507781"/>
            <a:ext cx="12095799" cy="747814"/>
          </a:xfrm>
        </p:spPr>
        <p:txBody>
          <a:bodyPr>
            <a:normAutofit/>
          </a:bodyPr>
          <a:lstStyle/>
          <a:p>
            <a:r>
              <a:rPr lang="en-US" dirty="0"/>
              <a:t>Strengthen Teaching and Learning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E9CB4-D582-4B63-87FB-77A21F5B0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989" y="1514901"/>
            <a:ext cx="12095799" cy="5238062"/>
          </a:xfrm>
        </p:spPr>
        <p:txBody>
          <a:bodyPr>
            <a:normAutofit/>
          </a:bodyPr>
          <a:lstStyle/>
          <a:p>
            <a:r>
              <a:rPr lang="en-GB" dirty="0"/>
              <a:t>request ATS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Use the interactive results analysis tools provided by exam boards to review student performance against national averages and previous years. These platforms allow teachers to drill down from school-level data to individual question, topic, and assessment objective performance to identify strengths and weaknesses</a:t>
            </a:r>
          </a:p>
          <a:p>
            <a:endParaRPr lang="en-GB" dirty="0"/>
          </a:p>
          <a:p>
            <a:r>
              <a:rPr lang="en-GB" dirty="0"/>
              <a:t>ML should also be commenting on what they have learned from exam board analysis and how this informs future practice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>
                <a:solidFill>
                  <a:schemeClr val="accent1"/>
                </a:solidFill>
              </a:rPr>
              <a:t>Veema Assessment Checklist: Exam Results and Preparing for the New Term</a:t>
            </a:r>
          </a:p>
        </p:txBody>
      </p:sp>
    </p:spTree>
    <p:extLst>
      <p:ext uri="{BB962C8B-B14F-4D97-AF65-F5344CB8AC3E}">
        <p14:creationId xmlns:p14="http://schemas.microsoft.com/office/powerpoint/2010/main" val="3893802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73FEA-2191-B678-0DCB-A0D020128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507567"/>
            <a:ext cx="12092940" cy="1543216"/>
          </a:xfrm>
        </p:spPr>
        <p:txBody>
          <a:bodyPr/>
          <a:lstStyle/>
          <a:p>
            <a:r>
              <a:rPr lang="en-GB" sz="4000" dirty="0">
                <a:solidFill>
                  <a:schemeClr val="accent1"/>
                </a:solidFill>
              </a:rPr>
              <a:t>Key Focus Areas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2C960-AAE2-A467-6308-775B2985E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GB" dirty="0"/>
          </a:p>
          <a:p>
            <a:pPr fontAlgn="base"/>
            <a:r>
              <a:rPr lang="en-GB" dirty="0"/>
              <a:t>Planning ahead with SLT and middle leaders before results are released</a:t>
            </a:r>
          </a:p>
          <a:p>
            <a:pPr fontAlgn="base"/>
            <a:r>
              <a:rPr lang="en-GB" dirty="0"/>
              <a:t>Setting clear priorities in advance</a:t>
            </a:r>
          </a:p>
          <a:p>
            <a:pPr fontAlgn="base"/>
            <a:r>
              <a:rPr lang="en-GB" dirty="0"/>
              <a:t>Avoiding reactive approaches to results</a:t>
            </a:r>
          </a:p>
          <a:p>
            <a:pPr fontAlgn="base"/>
            <a:r>
              <a:rPr lang="en-GB" dirty="0"/>
              <a:t>Engaging governors in understanding outcomes</a:t>
            </a:r>
          </a:p>
          <a:p>
            <a:pPr fontAlgn="base"/>
            <a:r>
              <a:rPr lang="en-GB" dirty="0"/>
              <a:t>Practical strategies to strengthen post-results planning</a:t>
            </a:r>
          </a:p>
          <a:p>
            <a:pPr marL="60619" indent="0">
              <a:buNone/>
            </a:pPr>
            <a:br>
              <a:rPr lang="en-GB" dirty="0"/>
            </a:b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441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EA3DC-68EB-6383-2725-C9877812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89" y="507780"/>
            <a:ext cx="12095799" cy="829701"/>
          </a:xfrm>
        </p:spPr>
        <p:txBody>
          <a:bodyPr/>
          <a:lstStyle/>
          <a:p>
            <a:r>
              <a:rPr lang="en-US" dirty="0"/>
              <a:t>Examination analysis and future practice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B90E0-28D8-8852-83EE-E61F1C719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807" y="1427590"/>
            <a:ext cx="12095799" cy="470132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Most schools will require an examination report from academic middle leaders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Useful to focus on moving forward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FF183C-29C8-B429-128A-389AAC5C22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84" t="6720" r="10707" b="31065"/>
          <a:stretch>
            <a:fillRect/>
          </a:stretch>
        </p:blipFill>
        <p:spPr>
          <a:xfrm rot="198398">
            <a:off x="6100549" y="2019854"/>
            <a:ext cx="4176216" cy="470132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87042892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511F9-314F-C967-E230-3FE98586A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A27BF-ED0A-19B0-399D-8E0555626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21386703">
            <a:off x="491392" y="670729"/>
            <a:ext cx="5308976" cy="1708158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0070C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indent="0">
              <a:buNone/>
            </a:pPr>
            <a:r>
              <a:rPr lang="en-GB" sz="1800" b="1" dirty="0"/>
              <a:t>Business </a:t>
            </a:r>
            <a:r>
              <a:rPr lang="en-GB" sz="1800" dirty="0"/>
              <a:t>numeracy/mathematics needs pushing:</a:t>
            </a:r>
          </a:p>
          <a:p>
            <a:pPr marL="0" indent="0">
              <a:buNone/>
            </a:pPr>
            <a:r>
              <a:rPr lang="en-GB" sz="1800" dirty="0"/>
              <a:t>ARR question was poorly executed by Yr13</a:t>
            </a:r>
          </a:p>
          <a:p>
            <a:pPr marL="0" indent="0">
              <a:buNone/>
            </a:pPr>
            <a:r>
              <a:rPr lang="en-GB" sz="1800" dirty="0"/>
              <a:t>Examiners reports highlight the importance of this at GCSE and A level. These formulae will now  feature prominently in tests and wall displays 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3E3F3E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CE1364-83FF-E7D4-1162-C2B20F090345}"/>
              </a:ext>
            </a:extLst>
          </p:cNvPr>
          <p:cNvSpPr/>
          <p:nvPr/>
        </p:nvSpPr>
        <p:spPr>
          <a:xfrm>
            <a:off x="6592354" y="218450"/>
            <a:ext cx="5162323" cy="5909308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0070C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GCSE- History Unit 3-  Technique workshops- particularly with Unit 3</a:t>
            </a:r>
          </a:p>
          <a:p>
            <a:r>
              <a:rPr lang="en-GB" dirty="0">
                <a:solidFill>
                  <a:schemeClr val="bg2"/>
                </a:solidFill>
              </a:rPr>
              <a:t>Exam board feedback- examiners report analysis</a:t>
            </a:r>
          </a:p>
          <a:p>
            <a:r>
              <a:rPr lang="en-GB" dirty="0">
                <a:solidFill>
                  <a:schemeClr val="bg2"/>
                </a:solidFill>
              </a:rPr>
              <a:t>Using exam papers</a:t>
            </a:r>
          </a:p>
          <a:p>
            <a:r>
              <a:rPr lang="en-GB" dirty="0">
                <a:solidFill>
                  <a:schemeClr val="bg2"/>
                </a:solidFill>
              </a:rPr>
              <a:t>Concentrating on pushing key word terminology and content</a:t>
            </a:r>
          </a:p>
          <a:p>
            <a:r>
              <a:rPr lang="en-GB" dirty="0">
                <a:solidFill>
                  <a:schemeClr val="bg2"/>
                </a:solidFill>
              </a:rPr>
              <a:t> </a:t>
            </a:r>
          </a:p>
          <a:p>
            <a:r>
              <a:rPr lang="en-GB" dirty="0">
                <a:solidFill>
                  <a:schemeClr val="bg2"/>
                </a:solidFill>
              </a:rPr>
              <a:t>A level- Politics Unit 3 exam board feedback/INSET and examiners reports.</a:t>
            </a:r>
          </a:p>
          <a:p>
            <a:r>
              <a:rPr lang="en-GB" dirty="0">
                <a:solidFill>
                  <a:schemeClr val="bg2"/>
                </a:solidFill>
              </a:rPr>
              <a:t>Use of papers as examples of success A* </a:t>
            </a:r>
          </a:p>
          <a:p>
            <a:r>
              <a:rPr lang="en-GB" dirty="0">
                <a:solidFill>
                  <a:schemeClr val="bg2"/>
                </a:solidFill>
              </a:rPr>
              <a:t> </a:t>
            </a:r>
          </a:p>
          <a:p>
            <a:r>
              <a:rPr lang="en-GB" dirty="0">
                <a:solidFill>
                  <a:schemeClr val="bg2"/>
                </a:solidFill>
              </a:rPr>
              <a:t>Geog – More help with coursework and focus on improving the coursework grades</a:t>
            </a:r>
          </a:p>
          <a:p>
            <a:r>
              <a:rPr lang="en-GB" dirty="0">
                <a:solidFill>
                  <a:schemeClr val="bg2"/>
                </a:solidFill>
              </a:rPr>
              <a:t> </a:t>
            </a:r>
          </a:p>
          <a:p>
            <a:pPr marR="76200"/>
            <a:r>
              <a:rPr lang="en-GB" dirty="0">
                <a:solidFill>
                  <a:schemeClr val="bg2"/>
                </a:solidFill>
              </a:rPr>
              <a:t>1) GCSE - model answers for 9,8,7 will be peer-marked by current Y11s (who have already seen this paper for their EOY assessment)</a:t>
            </a:r>
          </a:p>
          <a:p>
            <a:pPr marR="76200"/>
            <a:r>
              <a:rPr lang="en-GB" dirty="0">
                <a:solidFill>
                  <a:schemeClr val="bg2"/>
                </a:solidFill>
              </a:rPr>
              <a:t>2) A Level - ex - examiner for Edexcel giving a day's CPD to Geography GCSE and A Level teachers in December </a:t>
            </a:r>
          </a:p>
          <a:p>
            <a:r>
              <a:rPr lang="en-GB" dirty="0">
                <a:solidFill>
                  <a:schemeClr val="bg2"/>
                </a:solidFill>
              </a:rPr>
              <a:t>3) A Level Unit 4 will be done only in Year 13.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D3F842-BE4C-2F72-47BE-8632A204FB95}"/>
              </a:ext>
            </a:extLst>
          </p:cNvPr>
          <p:cNvSpPr/>
          <p:nvPr/>
        </p:nvSpPr>
        <p:spPr>
          <a:xfrm>
            <a:off x="685895" y="3050108"/>
            <a:ext cx="5162323" cy="3139319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0070C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en-GB" dirty="0"/>
              <a:t>FRENCH </a:t>
            </a:r>
          </a:p>
          <a:p>
            <a:r>
              <a:rPr lang="en-GB" dirty="0"/>
              <a:t>Paper one does require increased attention or further thought in our view (this is a view also shared by German and Spanish); we do need to ensure that all bases are covered in the case of shared classes, and we do need to practise Listening and Reading comprehension skills more extensively. There might be a need to train our more confident linguists to be as discerning as possible rather than hastily write down answers to subtle comprehension questions.</a:t>
            </a:r>
          </a:p>
        </p:txBody>
      </p:sp>
    </p:spTree>
    <p:extLst>
      <p:ext uri="{BB962C8B-B14F-4D97-AF65-F5344CB8AC3E}">
        <p14:creationId xmlns:p14="http://schemas.microsoft.com/office/powerpoint/2010/main" val="136451261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36C66-9B90-9088-3472-4C849FBBF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Policy and practice document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F0EC6-3AD3-C5F6-85C7-55AAD07B4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Another one!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Examination results day is always emotional, can be stressful and panicky so its a </a:t>
            </a:r>
          </a:p>
          <a:p>
            <a:pPr marL="0" indent="0">
              <a:buNone/>
            </a:pPr>
            <a:r>
              <a:rPr lang="en-GB" dirty="0"/>
              <a:t>good idea to put all your practices and strategies into one document to support you with these procedures every year</a:t>
            </a:r>
          </a:p>
        </p:txBody>
      </p:sp>
    </p:spTree>
    <p:extLst>
      <p:ext uri="{BB962C8B-B14F-4D97-AF65-F5344CB8AC3E}">
        <p14:creationId xmlns:p14="http://schemas.microsoft.com/office/powerpoint/2010/main" val="377450805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3C41D-CF47-B44C-A65C-BA2F73CB6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FR" dirty="0"/>
              <a:t>y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E4257-2DA4-3643-900C-639DDAC69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13" y="1428577"/>
            <a:ext cx="12090718" cy="4988551"/>
          </a:xfrm>
        </p:spPr>
        <p:txBody>
          <a:bodyPr>
            <a:normAutofit/>
          </a:bodyPr>
          <a:lstStyle/>
          <a:p>
            <a:r>
              <a:rPr lang="en-GB" sz="2399" dirty="0"/>
              <a:t>Former Head of Secondary, British School of Paris </a:t>
            </a:r>
          </a:p>
          <a:p>
            <a:r>
              <a:rPr lang="en-GB" sz="2399" dirty="0"/>
              <a:t>Over 30 years experience in leadership roles, most of career in France</a:t>
            </a:r>
          </a:p>
          <a:p>
            <a:r>
              <a:rPr lang="en-GB" sz="2399" dirty="0"/>
              <a:t>Head of Faculty, Senior Teacher, Deputy Head, Head of School</a:t>
            </a:r>
          </a:p>
          <a:p>
            <a:r>
              <a:rPr lang="en-GB" sz="2399" dirty="0"/>
              <a:t>Educational consultant – </a:t>
            </a:r>
            <a:r>
              <a:rPr lang="en-GB" sz="2399" dirty="0" err="1"/>
              <a:t>Veema</a:t>
            </a:r>
            <a:r>
              <a:rPr lang="en-GB" sz="2399" dirty="0"/>
              <a:t>, COBIS</a:t>
            </a:r>
          </a:p>
          <a:p>
            <a:r>
              <a:rPr lang="en-GB" sz="2399" dirty="0"/>
              <a:t>Facilitator for </a:t>
            </a:r>
            <a:r>
              <a:rPr lang="en-GB" sz="2399" dirty="0" err="1"/>
              <a:t>iNPQSL</a:t>
            </a:r>
            <a:r>
              <a:rPr lang="en-GB" sz="2399" dirty="0"/>
              <a:t>, British School of the Netherlands</a:t>
            </a:r>
          </a:p>
          <a:p>
            <a:endParaRPr lang="en-GB" sz="2399" dirty="0"/>
          </a:p>
          <a:p>
            <a:pPr marL="0" indent="0">
              <a:buNone/>
            </a:pPr>
            <a:r>
              <a:rPr lang="en-GB" sz="2399" dirty="0"/>
              <a:t>The British School of Paris:</a:t>
            </a:r>
          </a:p>
          <a:p>
            <a:r>
              <a:rPr lang="en-GB" sz="2399" dirty="0"/>
              <a:t>N</a:t>
            </a:r>
            <a:r>
              <a:rPr lang="en-FR" sz="2399" dirty="0"/>
              <a:t>on-selective entry – British education as a service to </a:t>
            </a:r>
            <a:r>
              <a:rPr lang="en-FR" sz="2399"/>
              <a:t>the loca</a:t>
            </a:r>
            <a:r>
              <a:rPr lang="en-GB" sz="2399" dirty="0"/>
              <a:t>l </a:t>
            </a:r>
            <a:r>
              <a:rPr lang="en-FR" sz="2399"/>
              <a:t>community</a:t>
            </a:r>
            <a:r>
              <a:rPr lang="en-FR" sz="2399" dirty="0"/>
              <a:t>……..comprehensive intake, EAL, SEND, over 50 nationalities</a:t>
            </a:r>
          </a:p>
          <a:p>
            <a:r>
              <a:rPr lang="en-FR" sz="2399" dirty="0"/>
              <a:t>ISI </a:t>
            </a:r>
            <a:r>
              <a:rPr lang="en-FR" sz="2399"/>
              <a:t>inspection ‘</a:t>
            </a:r>
            <a:r>
              <a:rPr lang="en-FR" sz="2399" dirty="0"/>
              <a:t>quality of learning and achievement … excellent’, ‘quality of personal development …excellent’</a:t>
            </a:r>
            <a:endParaRPr lang="en-FR" sz="1999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80983583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59436-836C-92FE-C8FC-8C762EE9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 surprises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E8A94-CFCF-AD32-5067-63834FC8F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12" y="1264304"/>
            <a:ext cx="12095799" cy="4701320"/>
          </a:xfrm>
        </p:spPr>
        <p:txBody>
          <a:bodyPr/>
          <a:lstStyle/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Avoid panic </a:t>
            </a:r>
          </a:p>
          <a:p>
            <a:pPr marL="0" indent="0">
              <a:buNone/>
            </a:pPr>
            <a:r>
              <a:rPr lang="en-GB" dirty="0"/>
              <a:t>make sure students, parents and staff know what to expect when preparing for the exam season</a:t>
            </a:r>
          </a:p>
          <a:p>
            <a:pPr marL="0" indent="0">
              <a:buNone/>
            </a:pPr>
            <a:endParaRPr lang="en-GB" i="1" dirty="0"/>
          </a:p>
          <a:p>
            <a:r>
              <a:rPr lang="en-GB" dirty="0"/>
              <a:t>Examination timetables, locations, what to do if ill etc</a:t>
            </a:r>
          </a:p>
          <a:p>
            <a:r>
              <a:rPr lang="en-GB" dirty="0"/>
              <a:t>Conduct in the examination room</a:t>
            </a:r>
          </a:p>
          <a:p>
            <a:r>
              <a:rPr lang="en-GB" dirty="0"/>
              <a:t>When and how to collect results </a:t>
            </a:r>
          </a:p>
          <a:p>
            <a:r>
              <a:rPr lang="en-GB" dirty="0"/>
              <a:t>What happens after results 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23864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85A69-FCC2-A32D-B60A-5FE59D6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171" y="507780"/>
            <a:ext cx="8783617" cy="1256149"/>
          </a:xfrm>
        </p:spPr>
        <p:txBody>
          <a:bodyPr/>
          <a:lstStyle/>
          <a:p>
            <a:r>
              <a:rPr lang="en-US" dirty="0"/>
              <a:t>Publish widely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E92ED-338D-74BB-350F-0E94888E9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4086" y="1334621"/>
            <a:ext cx="5906611" cy="470132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Give information to examination candidates,</a:t>
            </a:r>
          </a:p>
          <a:p>
            <a:pPr marL="0" indent="0">
              <a:buNone/>
            </a:pPr>
            <a:r>
              <a:rPr lang="en-US" dirty="0"/>
              <a:t>send home, </a:t>
            </a:r>
          </a:p>
          <a:p>
            <a:pPr marL="0" indent="0">
              <a:buNone/>
            </a:pPr>
            <a:r>
              <a:rPr lang="en-US" dirty="0"/>
              <a:t>publish in the newsletter, </a:t>
            </a:r>
          </a:p>
          <a:p>
            <a:pPr marL="0" indent="0">
              <a:buNone/>
            </a:pPr>
            <a:r>
              <a:rPr lang="en-US" dirty="0"/>
              <a:t>put physical copies on noticeboards, </a:t>
            </a:r>
          </a:p>
          <a:p>
            <a:pPr marL="0" indent="0">
              <a:buNone/>
            </a:pPr>
            <a:r>
              <a:rPr lang="en-US" dirty="0"/>
              <a:t>share with staff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AC182A-64E4-03D5-6709-9EA1C4F2BE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42" b="7677"/>
          <a:stretch>
            <a:fillRect/>
          </a:stretch>
        </p:blipFill>
        <p:spPr>
          <a:xfrm rot="21439228">
            <a:off x="668812" y="493045"/>
            <a:ext cx="5110473" cy="638447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1632578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43508-F146-FA0E-C021-A21E037FB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7000" y="607147"/>
            <a:ext cx="7762571" cy="6145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accent1"/>
                </a:solidFill>
              </a:rPr>
              <a:t>What happens when results are published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“Relevant centre staff must be fully aware of the post-results process, including the published deadlines for clerical re-checks, reviews of marking and reviews of moderation.</a:t>
            </a:r>
          </a:p>
          <a:p>
            <a:pPr marL="0" indent="0">
              <a:buNone/>
            </a:pPr>
            <a:r>
              <a:rPr lang="en-GB" i="1" dirty="0"/>
              <a:t>Centres </a:t>
            </a:r>
            <a:r>
              <a:rPr lang="en-GB" b="1" i="1" dirty="0"/>
              <a:t>must</a:t>
            </a:r>
            <a:r>
              <a:rPr lang="en-GB" i="1" dirty="0"/>
              <a:t> make candidates aware of the arrangements for clerical re-checks, reviews of marking and reviews of moderation prior to the issue of results. Candidates </a:t>
            </a:r>
            <a:r>
              <a:rPr lang="en-GB" b="1" i="1" dirty="0"/>
              <a:t>must</a:t>
            </a:r>
            <a:r>
              <a:rPr lang="en-GB" i="1" dirty="0"/>
              <a:t> be provided with written information on the arrangements.”</a:t>
            </a:r>
          </a:p>
          <a:p>
            <a:pPr marL="0" indent="0">
              <a:buNone/>
            </a:pPr>
            <a:r>
              <a:rPr lang="en-GB" dirty="0" err="1"/>
              <a:t>jcq.org.uk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391152-0375-B123-6B9A-662B25D147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27" t="44046" r="19845" b="19435"/>
          <a:stretch>
            <a:fillRect/>
          </a:stretch>
        </p:blipFill>
        <p:spPr>
          <a:xfrm rot="5136136">
            <a:off x="-247611" y="1380986"/>
            <a:ext cx="5777250" cy="456240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7209068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D135-0ED6-18B7-1746-FF793A5F3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6EF43-0295-A903-2392-F8532DA21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812" y="2762768"/>
            <a:ext cx="11707089" cy="3862806"/>
          </a:xfrm>
        </p:spPr>
        <p:txBody>
          <a:bodyPr/>
          <a:lstStyle/>
          <a:p>
            <a:pPr marL="0" indent="0">
              <a:buNone/>
            </a:pPr>
            <a:r>
              <a:rPr lang="en-GB" i="1" u="sng" dirty="0">
                <a:hlinkClick r:id="rId2"/>
              </a:rPr>
              <a:t>https://www.jcq.org.uk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……represents leading awarding organisations offering qualifications in the UK.  These qualifications include GCSEs, A levels, as well as vocational and technical qualifications. 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32361C-0AC0-BE60-E831-189E08118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12" y="262359"/>
            <a:ext cx="3936897" cy="2064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E442AB-AD1F-7396-49F6-BCF91CB0FB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t="47905" r="5299" b="19364"/>
          <a:stretch>
            <a:fillRect/>
          </a:stretch>
        </p:blipFill>
        <p:spPr>
          <a:xfrm>
            <a:off x="668812" y="4694171"/>
            <a:ext cx="8280845" cy="1787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AA2D12-BC0F-C3DF-B2B2-EB8610C40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2" t="30589" r="22316" b="36471"/>
          <a:stretch>
            <a:fillRect/>
          </a:stretch>
        </p:blipFill>
        <p:spPr>
          <a:xfrm rot="383981">
            <a:off x="6331869" y="622790"/>
            <a:ext cx="5898279" cy="228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1555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C4BFF-F472-EF94-20E5-BD4D22597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400" y="989597"/>
            <a:ext cx="12095799" cy="55773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JCQ’s main guidance documents include: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guide to the awarding organisation’s appeals processes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guide to the special consideration process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 arrangements and reasonable adjustments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regulations for approved centres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 for conducting coursework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 for conducting examinations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 for conducting non-examination assessments – GCSE and GCE qualifications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Instructions for conducting non-examination assessments – vocational and technical qualifications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tx2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 dates in the examination cycle – 2026</a:t>
            </a:r>
            <a:endParaRPr lang="en-GB" dirty="0">
              <a:solidFill>
                <a:schemeClr val="tx2"/>
              </a:solidFill>
            </a:endParaRPr>
          </a:p>
          <a:p>
            <a:r>
              <a:rPr lang="en-GB" dirty="0">
                <a:solidFill>
                  <a:schemeClr val="accent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Post-Results Services – information and guidance to centres</a:t>
            </a:r>
            <a:r>
              <a:rPr lang="en-GB" dirty="0">
                <a:solidFill>
                  <a:schemeClr val="accent1"/>
                </a:solidFill>
              </a:rPr>
              <a:t> </a:t>
            </a:r>
          </a:p>
          <a:p>
            <a:r>
              <a:rPr lang="en-GB" dirty="0">
                <a:solidFill>
                  <a:schemeClr val="tx2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Suspected Malpractice – policies and procedures</a:t>
            </a:r>
            <a:endParaRPr lang="en-GB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50093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03C43-C87A-0D59-DAAC-987F263C6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Results Services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14B70-44F1-4242-7ABC-0A7AA3B21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220" y="1454961"/>
            <a:ext cx="11793391" cy="5368920"/>
          </a:xfrm>
        </p:spPr>
        <p:txBody>
          <a:bodyPr/>
          <a:lstStyle/>
          <a:p>
            <a:r>
              <a:rPr lang="en-GB" dirty="0"/>
              <a:t>An overview of the post-results services process</a:t>
            </a:r>
          </a:p>
          <a:p>
            <a:endParaRPr lang="en-GB" dirty="0"/>
          </a:p>
          <a:p>
            <a:r>
              <a:rPr lang="en-GB" dirty="0"/>
              <a:t>Reviews of Results (clerical re-check, review of marking and appeals)</a:t>
            </a:r>
          </a:p>
          <a:p>
            <a:pPr lvl="1"/>
            <a:r>
              <a:rPr lang="en-GB" dirty="0"/>
              <a:t>Service 1 (Clerical re-check)</a:t>
            </a:r>
          </a:p>
          <a:p>
            <a:pPr lvl="1"/>
            <a:r>
              <a:rPr lang="en-GB" dirty="0"/>
              <a:t>Service 2 (Review of marking)</a:t>
            </a:r>
          </a:p>
          <a:p>
            <a:pPr lvl="1"/>
            <a:r>
              <a:rPr lang="en-GB" dirty="0"/>
              <a:t>Priority Service 2 (Urgent review of marking when a candidate’s place in</a:t>
            </a:r>
          </a:p>
          <a:p>
            <a:pPr marL="0" indent="0">
              <a:buNone/>
            </a:pPr>
            <a:r>
              <a:rPr lang="en-GB" dirty="0"/>
              <a:t>           higher education depends on the outcome)</a:t>
            </a:r>
          </a:p>
          <a:p>
            <a:pPr lvl="1"/>
            <a:r>
              <a:rPr lang="en-GB" dirty="0"/>
              <a:t>Service 3 (Review of moderation</a:t>
            </a:r>
            <a:r>
              <a:rPr lang="en-GB" b="1" dirty="0"/>
              <a:t>)</a:t>
            </a:r>
          </a:p>
          <a:p>
            <a:pPr lvl="1"/>
            <a:endParaRPr lang="en-GB" dirty="0"/>
          </a:p>
          <a:p>
            <a:r>
              <a:rPr lang="en-GB" dirty="0"/>
              <a:t>Access to Scripts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64096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xecutive">
  <a:themeElements>
    <a:clrScheme name="Executive">
      <a:dk1>
        <a:srgbClr val="3E3F3E"/>
      </a:dk1>
      <a:lt1>
        <a:srgbClr val="3F013F"/>
      </a:lt1>
      <a:dk2>
        <a:srgbClr val="A7A7A7"/>
      </a:dk2>
      <a:lt2>
        <a:srgbClr val="535353"/>
      </a:lt2>
      <a:accent1>
        <a:srgbClr val="7FB7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FF"/>
      </a:hlink>
      <a:folHlink>
        <a:srgbClr val="FF00FF"/>
      </a:folHlink>
    </a:clrScheme>
    <a:fontScheme name="Executiv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8575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4912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E3F3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8575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12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E3F3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FB7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0000FF"/>
      </a:hlink>
      <a:folHlink>
        <a:srgbClr val="FF00FF"/>
      </a:folHlink>
    </a:clrScheme>
    <a:fontScheme name="Executiv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8575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4912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E3F3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8575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12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E3F3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1554</Words>
  <Application>Microsoft Macintosh PowerPoint</Application>
  <PresentationFormat>Custom</PresentationFormat>
  <Paragraphs>173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Courier New</vt:lpstr>
      <vt:lpstr>Palatino Linotype</vt:lpstr>
      <vt:lpstr>Times New Roman</vt:lpstr>
      <vt:lpstr>Executive</vt:lpstr>
      <vt:lpstr>PowerPoint Presentation</vt:lpstr>
      <vt:lpstr>Key Focus Areas</vt:lpstr>
      <vt:lpstr>My background</vt:lpstr>
      <vt:lpstr>No surprises </vt:lpstr>
      <vt:lpstr>Publish widely </vt:lpstr>
      <vt:lpstr>PowerPoint Presentation</vt:lpstr>
      <vt:lpstr>PowerPoint Presentation</vt:lpstr>
      <vt:lpstr>PowerPoint Presentation</vt:lpstr>
      <vt:lpstr>Post Results Services </vt:lpstr>
      <vt:lpstr>Fees may apply </vt:lpstr>
      <vt:lpstr>Plan ahead with SLT and Middle Leaders before results are released to students </vt:lpstr>
      <vt:lpstr>Plan ahead to make the most of restricted release</vt:lpstr>
      <vt:lpstr>Set clear priorities in advance </vt:lpstr>
      <vt:lpstr>Avoid reactive approaches to results </vt:lpstr>
      <vt:lpstr>PowerPoint Presentation</vt:lpstr>
      <vt:lpstr>Results day</vt:lpstr>
      <vt:lpstr>Deadlines </vt:lpstr>
      <vt:lpstr>Longer term impact:   turn summer results into clear school improvement by  strengthening  teaching and learning</vt:lpstr>
      <vt:lpstr>Strengthen Teaching and Learning</vt:lpstr>
      <vt:lpstr>Examination analysis and future practice </vt:lpstr>
      <vt:lpstr>PowerPoint Presentation</vt:lpstr>
      <vt:lpstr>Policy and practice document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Costas Constantinou</cp:lastModifiedBy>
  <cp:revision>27</cp:revision>
  <dcterms:modified xsi:type="dcterms:W3CDTF">2026-06-09T09:34:15Z</dcterms:modified>
</cp:coreProperties>
</file>