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modernComment_106E_50CF2576.xml" ContentType="application/vnd.ms-powerpoint.comments+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4160" r:id="rId2"/>
    <p:sldId id="4207" r:id="rId3"/>
    <p:sldId id="4165" r:id="rId4"/>
    <p:sldId id="4199" r:id="rId5"/>
    <p:sldId id="4216" r:id="rId6"/>
    <p:sldId id="4217" r:id="rId7"/>
    <p:sldId id="4218" r:id="rId8"/>
    <p:sldId id="4219" r:id="rId9"/>
    <p:sldId id="4220" r:id="rId10"/>
    <p:sldId id="4221" r:id="rId11"/>
    <p:sldId id="4222" r:id="rId12"/>
    <p:sldId id="4223" r:id="rId13"/>
    <p:sldId id="4215" r:id="rId14"/>
    <p:sldId id="4200" r:id="rId15"/>
    <p:sldId id="4214" r:id="rId16"/>
    <p:sldId id="4202" r:id="rId17"/>
    <p:sldId id="4224" r:id="rId18"/>
    <p:sldId id="4225" r:id="rId19"/>
    <p:sldId id="4206" r:id="rId20"/>
    <p:sldId id="4211" r:id="rId21"/>
    <p:sldId id="4226" r:id="rId22"/>
    <p:sldId id="4212" r:id="rId23"/>
    <p:sldId id="4227" r:id="rId24"/>
  </p:sldIdLst>
  <p:sldSz cx="13436600" cy="7556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1pPr>
    <a:lvl2pPr marL="0" marR="0" indent="457056"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2pPr>
    <a:lvl3pPr marL="0" marR="0" indent="914114"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3pPr>
    <a:lvl4pPr marL="0" marR="0" indent="1371172"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4pPr>
    <a:lvl5pPr marL="0" marR="0" indent="1828230"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5pPr>
    <a:lvl6pPr marL="0" marR="0" indent="2285288"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6pPr>
    <a:lvl7pPr marL="0" marR="0" indent="2742346"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7pPr>
    <a:lvl8pPr marL="0" marR="0" indent="3199404"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8pPr>
    <a:lvl9pPr marL="0" marR="0" indent="3656462"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F16B919-6EC3-4E81-00A5-56586C8D7E32}" name="Beth Davies" initials="BD" userId="S::beth@savellboss.co.uk::8bbc0dc9-ef12-4233-b7e6-a1a201c0402b" providerId="AD"/>
  <p188:author id="{4FB98F9E-92C1-BD10-2F01-357C8FC3BD0B}" name="costA Constantinou" initials="cC" userId="13cb9ba86aeb8c2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6D06F5E-C2F3-3D05-DCB5-A917644EA23E}" v="22" dt="2024-11-25T21:05:03.039"/>
    <p1510:client id="{6E7361B3-4624-FB71-F1C3-861D00892DAC}" v="3946" dt="2024-11-25T22:18:49.910"/>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
          <a:latin typeface="Arial"/>
          <a:ea typeface="Arial"/>
          <a:cs typeface="Arial"/>
        </a:font>
        <a:srgbClr val="3E3F3E"/>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7E5CA"/>
          </a:solidFill>
        </a:fill>
      </a:tcStyle>
    </a:wholeTbl>
    <a:band2H>
      <a:tcTxStyle/>
      <a:tcStyle>
        <a:tcBdr/>
        <a:fill>
          <a:solidFill>
            <a:srgbClr val="ECF3E6"/>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Arial"/>
          <a:ea typeface="Arial"/>
          <a:cs typeface="Arial"/>
        </a:font>
        <a:srgbClr val="3E3F3E"/>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5D8CB"/>
          </a:solidFill>
        </a:fill>
      </a:tcStyle>
    </a:wholeTbl>
    <a:band2H>
      <a:tcTxStyle/>
      <a:tcStyle>
        <a:tcBdr/>
        <a:fill>
          <a:solidFill>
            <a:srgbClr val="FAECE7"/>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Arial"/>
          <a:ea typeface="Arial"/>
          <a:cs typeface="Arial"/>
        </a:font>
        <a:srgbClr val="3E3F3E"/>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5D7D8"/>
          </a:solidFill>
        </a:fill>
      </a:tcStyle>
    </a:wholeTbl>
    <a:band2H>
      <a:tcTxStyle/>
      <a:tcStyle>
        <a:tcBdr/>
        <a:fill>
          <a:solidFill>
            <a:srgbClr val="EBECED"/>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Arial"/>
          <a:ea typeface="Arial"/>
          <a:cs typeface="Arial"/>
        </a:font>
        <a:srgbClr val="3E3F3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8E8E8"/>
          </a:solidFill>
        </a:fill>
      </a:tcStyle>
    </a:wholeTbl>
    <a:band2H>
      <a:tcTxStyle/>
      <a:tcStyle>
        <a:tcBdr/>
        <a:fill>
          <a:solidFill>
            <a:srgbClr val="FFFFFF"/>
          </a:solidFill>
        </a:fill>
      </a:tcStyle>
    </a:band2H>
    <a:firstCol>
      <a:tcTxStyle b="on" i="off">
        <a:font>
          <a:latin typeface="Arial"/>
          <a:ea typeface="Arial"/>
          <a:cs typeface="Arial"/>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Arial"/>
          <a:ea typeface="Arial"/>
          <a:cs typeface="Arial"/>
        </a:font>
        <a:srgbClr val="3E3F3E"/>
      </a:tcTxStyle>
      <a:tcStyle>
        <a:tcBdr>
          <a:left>
            <a:ln w="12700" cap="flat">
              <a:noFill/>
              <a:miter lim="400000"/>
            </a:ln>
          </a:left>
          <a:right>
            <a:ln w="12700" cap="flat">
              <a:noFill/>
              <a:miter lim="400000"/>
            </a:ln>
          </a:right>
          <a:top>
            <a:ln w="50800" cap="flat">
              <a:solidFill>
                <a:srgbClr val="3E3F3E"/>
              </a:solidFill>
              <a:prstDash val="solid"/>
              <a:round/>
            </a:ln>
          </a:top>
          <a:bottom>
            <a:ln w="25400" cap="flat">
              <a:solidFill>
                <a:srgbClr val="3E3F3E"/>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Arial"/>
          <a:ea typeface="Arial"/>
          <a:cs typeface="Arial"/>
        </a:font>
        <a:srgbClr val="FFFFFF"/>
      </a:tcTxStyle>
      <a:tcStyle>
        <a:tcBdr>
          <a:left>
            <a:ln w="12700" cap="flat">
              <a:noFill/>
              <a:miter lim="400000"/>
            </a:ln>
          </a:left>
          <a:right>
            <a:ln w="12700" cap="flat">
              <a:noFill/>
              <a:miter lim="400000"/>
            </a:ln>
          </a:right>
          <a:top>
            <a:ln w="25400" cap="flat">
              <a:solidFill>
                <a:srgbClr val="3E3F3E"/>
              </a:solidFill>
              <a:prstDash val="solid"/>
              <a:round/>
            </a:ln>
          </a:top>
          <a:bottom>
            <a:ln w="25400" cap="flat">
              <a:solidFill>
                <a:srgbClr val="3E3F3E"/>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Arial"/>
          <a:ea typeface="Arial"/>
          <a:cs typeface="Arial"/>
        </a:font>
        <a:srgbClr val="3E3F3E"/>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CDCD"/>
          </a:solidFill>
        </a:fill>
      </a:tcStyle>
    </a:wholeTbl>
    <a:band2H>
      <a:tcTxStyle/>
      <a:tcStyle>
        <a:tcBdr/>
        <a:fill>
          <a:solidFill>
            <a:srgbClr val="E8E8E8"/>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3E3F3E"/>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3E3F3E"/>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3E3F3E"/>
          </a:solidFill>
        </a:fill>
      </a:tcStyle>
    </a:firstRow>
  </a:tblStyle>
  <a:tblStyle styleId="{2708684C-4D16-4618-839F-0558EEFCDFE6}" styleName="">
    <a:tblBg/>
    <a:wholeTbl>
      <a:tcTxStyle b="off" i="off">
        <a:font>
          <a:latin typeface="Arial"/>
          <a:ea typeface="Arial"/>
          <a:cs typeface="Arial"/>
        </a:font>
        <a:srgbClr val="3E3F3E"/>
      </a:tcTxStyle>
      <a:tcStyle>
        <a:tcBdr>
          <a:left>
            <a:ln w="12700" cap="flat">
              <a:solidFill>
                <a:srgbClr val="3E3F3E"/>
              </a:solidFill>
              <a:prstDash val="solid"/>
              <a:round/>
            </a:ln>
          </a:left>
          <a:right>
            <a:ln w="12700" cap="flat">
              <a:solidFill>
                <a:srgbClr val="3E3F3E"/>
              </a:solidFill>
              <a:prstDash val="solid"/>
              <a:round/>
            </a:ln>
          </a:right>
          <a:top>
            <a:ln w="12700" cap="flat">
              <a:solidFill>
                <a:srgbClr val="3E3F3E"/>
              </a:solidFill>
              <a:prstDash val="solid"/>
              <a:round/>
            </a:ln>
          </a:top>
          <a:bottom>
            <a:ln w="12700" cap="flat">
              <a:solidFill>
                <a:srgbClr val="3E3F3E"/>
              </a:solidFill>
              <a:prstDash val="solid"/>
              <a:round/>
            </a:ln>
          </a:bottom>
          <a:insideH>
            <a:ln w="12700" cap="flat">
              <a:solidFill>
                <a:srgbClr val="3E3F3E"/>
              </a:solidFill>
              <a:prstDash val="solid"/>
              <a:round/>
            </a:ln>
          </a:insideH>
          <a:insideV>
            <a:ln w="12700" cap="flat">
              <a:solidFill>
                <a:srgbClr val="3E3F3E"/>
              </a:solidFill>
              <a:prstDash val="solid"/>
              <a:round/>
            </a:ln>
          </a:insideV>
        </a:tcBdr>
        <a:fill>
          <a:solidFill>
            <a:srgbClr val="3E3F3E">
              <a:alpha val="20000"/>
            </a:srgbClr>
          </a:solidFill>
        </a:fill>
      </a:tcStyle>
    </a:wholeTbl>
    <a:band2H>
      <a:tcTxStyle/>
      <a:tcStyle>
        <a:tcBdr/>
        <a:fill>
          <a:solidFill>
            <a:srgbClr val="FFFFFF"/>
          </a:solidFill>
        </a:fill>
      </a:tcStyle>
    </a:band2H>
    <a:firstCol>
      <a:tcTxStyle b="on" i="off">
        <a:font>
          <a:latin typeface="Arial"/>
          <a:ea typeface="Arial"/>
          <a:cs typeface="Arial"/>
        </a:font>
        <a:srgbClr val="3E3F3E"/>
      </a:tcTxStyle>
      <a:tcStyle>
        <a:tcBdr>
          <a:left>
            <a:ln w="12700" cap="flat">
              <a:solidFill>
                <a:srgbClr val="3E3F3E"/>
              </a:solidFill>
              <a:prstDash val="solid"/>
              <a:round/>
            </a:ln>
          </a:left>
          <a:right>
            <a:ln w="12700" cap="flat">
              <a:solidFill>
                <a:srgbClr val="3E3F3E"/>
              </a:solidFill>
              <a:prstDash val="solid"/>
              <a:round/>
            </a:ln>
          </a:right>
          <a:top>
            <a:ln w="12700" cap="flat">
              <a:solidFill>
                <a:srgbClr val="3E3F3E"/>
              </a:solidFill>
              <a:prstDash val="solid"/>
              <a:round/>
            </a:ln>
          </a:top>
          <a:bottom>
            <a:ln w="12700" cap="flat">
              <a:solidFill>
                <a:srgbClr val="3E3F3E"/>
              </a:solidFill>
              <a:prstDash val="solid"/>
              <a:round/>
            </a:ln>
          </a:bottom>
          <a:insideH>
            <a:ln w="12700" cap="flat">
              <a:solidFill>
                <a:srgbClr val="3E3F3E"/>
              </a:solidFill>
              <a:prstDash val="solid"/>
              <a:round/>
            </a:ln>
          </a:insideH>
          <a:insideV>
            <a:ln w="12700" cap="flat">
              <a:solidFill>
                <a:srgbClr val="3E3F3E"/>
              </a:solidFill>
              <a:prstDash val="solid"/>
              <a:round/>
            </a:ln>
          </a:insideV>
        </a:tcBdr>
        <a:fill>
          <a:solidFill>
            <a:srgbClr val="3E3F3E">
              <a:alpha val="20000"/>
            </a:srgbClr>
          </a:solidFill>
        </a:fill>
      </a:tcStyle>
    </a:firstCol>
    <a:lastRow>
      <a:tcTxStyle b="on" i="off">
        <a:font>
          <a:latin typeface="Arial"/>
          <a:ea typeface="Arial"/>
          <a:cs typeface="Arial"/>
        </a:font>
        <a:srgbClr val="3E3F3E"/>
      </a:tcTxStyle>
      <a:tcStyle>
        <a:tcBdr>
          <a:left>
            <a:ln w="12700" cap="flat">
              <a:solidFill>
                <a:srgbClr val="3E3F3E"/>
              </a:solidFill>
              <a:prstDash val="solid"/>
              <a:round/>
            </a:ln>
          </a:left>
          <a:right>
            <a:ln w="12700" cap="flat">
              <a:solidFill>
                <a:srgbClr val="3E3F3E"/>
              </a:solidFill>
              <a:prstDash val="solid"/>
              <a:round/>
            </a:ln>
          </a:right>
          <a:top>
            <a:ln w="50800" cap="flat">
              <a:solidFill>
                <a:srgbClr val="3E3F3E"/>
              </a:solidFill>
              <a:prstDash val="solid"/>
              <a:round/>
            </a:ln>
          </a:top>
          <a:bottom>
            <a:ln w="12700" cap="flat">
              <a:solidFill>
                <a:srgbClr val="3E3F3E"/>
              </a:solidFill>
              <a:prstDash val="solid"/>
              <a:round/>
            </a:ln>
          </a:bottom>
          <a:insideH>
            <a:ln w="12700" cap="flat">
              <a:solidFill>
                <a:srgbClr val="3E3F3E"/>
              </a:solidFill>
              <a:prstDash val="solid"/>
              <a:round/>
            </a:ln>
          </a:insideH>
          <a:insideV>
            <a:ln w="12700" cap="flat">
              <a:solidFill>
                <a:srgbClr val="3E3F3E"/>
              </a:solidFill>
              <a:prstDash val="solid"/>
              <a:round/>
            </a:ln>
          </a:insideV>
        </a:tcBdr>
        <a:fill>
          <a:noFill/>
        </a:fill>
      </a:tcStyle>
    </a:lastRow>
    <a:firstRow>
      <a:tcTxStyle b="on" i="off">
        <a:font>
          <a:latin typeface="Arial"/>
          <a:ea typeface="Arial"/>
          <a:cs typeface="Arial"/>
        </a:font>
        <a:srgbClr val="3E3F3E"/>
      </a:tcTxStyle>
      <a:tcStyle>
        <a:tcBdr>
          <a:left>
            <a:ln w="12700" cap="flat">
              <a:solidFill>
                <a:srgbClr val="3E3F3E"/>
              </a:solidFill>
              <a:prstDash val="solid"/>
              <a:round/>
            </a:ln>
          </a:left>
          <a:right>
            <a:ln w="12700" cap="flat">
              <a:solidFill>
                <a:srgbClr val="3E3F3E"/>
              </a:solidFill>
              <a:prstDash val="solid"/>
              <a:round/>
            </a:ln>
          </a:right>
          <a:top>
            <a:ln w="12700" cap="flat">
              <a:solidFill>
                <a:srgbClr val="3E3F3E"/>
              </a:solidFill>
              <a:prstDash val="solid"/>
              <a:round/>
            </a:ln>
          </a:top>
          <a:bottom>
            <a:ln w="25400" cap="flat">
              <a:solidFill>
                <a:srgbClr val="3E3F3E"/>
              </a:solidFill>
              <a:prstDash val="solid"/>
              <a:round/>
            </a:ln>
          </a:bottom>
          <a:insideH>
            <a:ln w="12700" cap="flat">
              <a:solidFill>
                <a:srgbClr val="3E3F3E"/>
              </a:solidFill>
              <a:prstDash val="solid"/>
              <a:round/>
            </a:ln>
          </a:insideH>
          <a:insideV>
            <a:ln w="12700" cap="flat">
              <a:solidFill>
                <a:srgbClr val="3E3F3E"/>
              </a:solidFill>
              <a:prstDash val="solid"/>
              <a:round/>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756"/>
    <p:restoredTop sz="81135"/>
  </p:normalViewPr>
  <p:slideViewPr>
    <p:cSldViewPr snapToGrid="0" snapToObjects="1">
      <p:cViewPr varScale="1">
        <p:scale>
          <a:sx n="82" d="100"/>
          <a:sy n="82" d="100"/>
        </p:scale>
        <p:origin x="1136" y="160"/>
      </p:cViewPr>
      <p:guideLst/>
    </p:cSldViewPr>
  </p:slideViewPr>
  <p:notesTextViewPr>
    <p:cViewPr>
      <p:scale>
        <a:sx n="1" d="1"/>
        <a:sy n="1" d="1"/>
      </p:scale>
      <p:origin x="0" y="0"/>
    </p:cViewPr>
  </p:notesTextViewPr>
  <p:notesViewPr>
    <p:cSldViewPr snapToGrid="0" snapToObjects="1">
      <p:cViewPr varScale="1">
        <p:scale>
          <a:sx n="88" d="100"/>
          <a:sy n="88" d="100"/>
        </p:scale>
        <p:origin x="3872"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omments/modernComment_106E_50CF2576.xml><?xml version="1.0" encoding="utf-8"?>
<p188:cmLst xmlns:a="http://schemas.openxmlformats.org/drawingml/2006/main" xmlns:r="http://schemas.openxmlformats.org/officeDocument/2006/relationships" xmlns:p188="http://schemas.microsoft.com/office/powerpoint/2018/8/main">
  <p188:cm id="{67C53493-5A91-684F-807C-FFBC94B7CCAD}" authorId="{4FB98F9E-92C1-BD10-2F01-357C8FC3BD0B}" created="2024-11-25T09:20:09.500">
    <ac:txMkLst xmlns:ac="http://schemas.microsoft.com/office/drawing/2013/main/command">
      <pc:docMk xmlns:pc="http://schemas.microsoft.com/office/powerpoint/2013/main/command"/>
      <pc:sldMk xmlns:pc="http://schemas.microsoft.com/office/powerpoint/2013/main/command" cId="1355752822" sldId="4206"/>
      <ac:spMk id="3" creationId="{73DD268F-8B20-5158-DCC9-6F4D8EEB62A1}"/>
      <ac:txMk cp="20">
        <ac:context len="736" hash="97891217"/>
      </ac:txMk>
    </ac:txMkLst>
    <p188:pos x="3425878" y="4181854"/>
    <p188:txBody>
      <a:bodyPr/>
      <a:lstStyle/>
      <a:p>
        <a:r>
          <a:rPr lang="en-GB"/>
          <a:t>These are very UK centric helplines. Can we suggest things schools can do to help? 
I.E. online education in pshe, local helplines that exist in your country, assemblies, students know where to go to in school for support,  educating parents on how to spot signs, </a:t>
        </a:r>
      </a:p>
    </p188:txBody>
    <p188:extLst>
      <p:ext xmlns:p="http://schemas.openxmlformats.org/presentationml/2006/main" uri="{57CB4572-C831-44C2-8A1C-0ADB6CCDFE69}">
        <p223:reactions xmlns:p223="http://schemas.microsoft.com/office/powerpoint/2022/03/main">
          <p223:rxn type="👍">
            <p223:instance time="2024-11-25T21:04:27.319" authorId="{5F16B919-6EC3-4E81-00A5-56586C8D7E32}"/>
          </p223:rxn>
        </p223:reactions>
      </p:ext>
    </p188:extLst>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C09299-7918-8057-F3BA-4303F8C9FE2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Y"/>
          </a:p>
        </p:txBody>
      </p:sp>
      <p:sp>
        <p:nvSpPr>
          <p:cNvPr id="3" name="Date Placeholder 2">
            <a:extLst>
              <a:ext uri="{FF2B5EF4-FFF2-40B4-BE49-F238E27FC236}">
                <a16:creationId xmlns:a16="http://schemas.microsoft.com/office/drawing/2014/main" id="{C3D3D949-7FB5-8742-F237-25C523E53FC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14C7CE-101F-6B47-91D7-E21EC14D3395}" type="datetimeFigureOut">
              <a:rPr lang="en-CY" smtClean="0"/>
              <a:t>11/26/24</a:t>
            </a:fld>
            <a:endParaRPr lang="en-CY"/>
          </a:p>
        </p:txBody>
      </p:sp>
      <p:sp>
        <p:nvSpPr>
          <p:cNvPr id="4" name="Footer Placeholder 3">
            <a:extLst>
              <a:ext uri="{FF2B5EF4-FFF2-40B4-BE49-F238E27FC236}">
                <a16:creationId xmlns:a16="http://schemas.microsoft.com/office/drawing/2014/main" id="{66730E3D-D1C8-5889-2B23-7F6FD0D4545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Y"/>
          </a:p>
        </p:txBody>
      </p:sp>
      <p:sp>
        <p:nvSpPr>
          <p:cNvPr id="5" name="Slide Number Placeholder 4">
            <a:extLst>
              <a:ext uri="{FF2B5EF4-FFF2-40B4-BE49-F238E27FC236}">
                <a16:creationId xmlns:a16="http://schemas.microsoft.com/office/drawing/2014/main" id="{D2B01D23-A921-08CE-2F7F-81F5064972F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2C87F2-F0A0-794B-8374-C7A4BF71CEBF}" type="slidenum">
              <a:rPr lang="en-CY" smtClean="0"/>
              <a:t>‹#›</a:t>
            </a:fld>
            <a:endParaRPr lang="en-CY"/>
          </a:p>
        </p:txBody>
      </p:sp>
    </p:spTree>
    <p:extLst>
      <p:ext uri="{BB962C8B-B14F-4D97-AF65-F5344CB8AC3E}">
        <p14:creationId xmlns:p14="http://schemas.microsoft.com/office/powerpoint/2010/main" val="19126137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xfrm>
            <a:off x="1143000" y="685800"/>
            <a:ext cx="4572000" cy="3429000"/>
          </a:xfrm>
          <a:prstGeom prst="rect">
            <a:avLst/>
          </a:prstGeom>
        </p:spPr>
        <p:txBody>
          <a:bodyPr/>
          <a:lstStyle/>
          <a:p>
            <a:endParaRPr/>
          </a:p>
        </p:txBody>
      </p:sp>
      <p:sp>
        <p:nvSpPr>
          <p:cNvPr id="146" name="Shape 14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49123" latinLnBrk="0">
      <a:spcBef>
        <a:spcPts val="400"/>
      </a:spcBef>
      <a:defRPr sz="1200">
        <a:latin typeface="+mn-lt"/>
        <a:ea typeface="+mn-ea"/>
        <a:cs typeface="+mn-cs"/>
        <a:sym typeface="Times New Roman"/>
      </a:defRPr>
    </a:lvl1pPr>
    <a:lvl2pPr indent="228600" defTabSz="449123" latinLnBrk="0">
      <a:spcBef>
        <a:spcPts val="400"/>
      </a:spcBef>
      <a:defRPr sz="1200">
        <a:latin typeface="+mn-lt"/>
        <a:ea typeface="+mn-ea"/>
        <a:cs typeface="+mn-cs"/>
        <a:sym typeface="Times New Roman"/>
      </a:defRPr>
    </a:lvl2pPr>
    <a:lvl3pPr indent="457200" defTabSz="449123" latinLnBrk="0">
      <a:spcBef>
        <a:spcPts val="400"/>
      </a:spcBef>
      <a:defRPr sz="1200">
        <a:latin typeface="+mn-lt"/>
        <a:ea typeface="+mn-ea"/>
        <a:cs typeface="+mn-cs"/>
        <a:sym typeface="Times New Roman"/>
      </a:defRPr>
    </a:lvl3pPr>
    <a:lvl4pPr indent="685800" defTabSz="449123" latinLnBrk="0">
      <a:spcBef>
        <a:spcPts val="400"/>
      </a:spcBef>
      <a:defRPr sz="1200">
        <a:latin typeface="+mn-lt"/>
        <a:ea typeface="+mn-ea"/>
        <a:cs typeface="+mn-cs"/>
        <a:sym typeface="Times New Roman"/>
      </a:defRPr>
    </a:lvl4pPr>
    <a:lvl5pPr indent="914400" defTabSz="449123" latinLnBrk="0">
      <a:spcBef>
        <a:spcPts val="400"/>
      </a:spcBef>
      <a:defRPr sz="1200">
        <a:latin typeface="+mn-lt"/>
        <a:ea typeface="+mn-ea"/>
        <a:cs typeface="+mn-cs"/>
        <a:sym typeface="Times New Roman"/>
      </a:defRPr>
    </a:lvl5pPr>
    <a:lvl6pPr indent="1143000" defTabSz="449123" latinLnBrk="0">
      <a:spcBef>
        <a:spcPts val="400"/>
      </a:spcBef>
      <a:defRPr sz="1200">
        <a:latin typeface="+mn-lt"/>
        <a:ea typeface="+mn-ea"/>
        <a:cs typeface="+mn-cs"/>
        <a:sym typeface="Times New Roman"/>
      </a:defRPr>
    </a:lvl6pPr>
    <a:lvl7pPr indent="1371600" defTabSz="449123" latinLnBrk="0">
      <a:spcBef>
        <a:spcPts val="400"/>
      </a:spcBef>
      <a:defRPr sz="1200">
        <a:latin typeface="+mn-lt"/>
        <a:ea typeface="+mn-ea"/>
        <a:cs typeface="+mn-cs"/>
        <a:sym typeface="Times New Roman"/>
      </a:defRPr>
    </a:lvl7pPr>
    <a:lvl8pPr indent="1600200" defTabSz="449123" latinLnBrk="0">
      <a:spcBef>
        <a:spcPts val="400"/>
      </a:spcBef>
      <a:defRPr sz="1200">
        <a:latin typeface="+mn-lt"/>
        <a:ea typeface="+mn-ea"/>
        <a:cs typeface="+mn-cs"/>
        <a:sym typeface="Times New Roman"/>
      </a:defRPr>
    </a:lvl8pPr>
    <a:lvl9pPr indent="1828800" defTabSz="449123" latinLnBrk="0">
      <a:spcBef>
        <a:spcPts val="400"/>
      </a:spcBef>
      <a:defRPr sz="1200">
        <a:latin typeface="+mn-lt"/>
        <a:ea typeface="+mn-ea"/>
        <a:cs typeface="+mn-cs"/>
        <a:sym typeface="Times New Roman"/>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EF1586CF-F499-9944-8E1B-7096442B0F66}" type="slidenum">
              <a:rPr lang="en-US" smtClean="0"/>
              <a:t>1</a:t>
            </a:fld>
            <a:endParaRPr lang="en-US"/>
          </a:p>
        </p:txBody>
      </p:sp>
    </p:spTree>
    <p:extLst>
      <p:ext uri="{BB962C8B-B14F-4D97-AF65-F5344CB8AC3E}">
        <p14:creationId xmlns:p14="http://schemas.microsoft.com/office/powerpoint/2010/main" val="39976298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83" name="Body Level One…"/>
          <p:cNvSpPr txBox="1">
            <a:spLocks noGrp="1"/>
          </p:cNvSpPr>
          <p:nvPr>
            <p:ph type="body" sz="quarter" idx="1"/>
          </p:nvPr>
        </p:nvSpPr>
        <p:spPr>
          <a:xfrm>
            <a:off x="671989" y="2076363"/>
            <a:ext cx="5938236" cy="671972"/>
          </a:xfrm>
          <a:prstGeom prst="rect">
            <a:avLst/>
          </a:prstGeom>
        </p:spPr>
        <p:txBody>
          <a:bodyPr anchor="b"/>
          <a:lstStyle>
            <a:lvl1pPr marL="0" indent="0" algn="ctr">
              <a:buSzTx/>
              <a:buFontTx/>
              <a:buNone/>
            </a:lvl1pPr>
            <a:lvl2pPr marL="0" indent="503967" algn="ctr">
              <a:buSzTx/>
              <a:buFontTx/>
              <a:buNone/>
            </a:lvl2pPr>
            <a:lvl3pPr marL="0" indent="1007934" algn="ctr">
              <a:buSzTx/>
              <a:buFontTx/>
              <a:buNone/>
            </a:lvl3pPr>
            <a:lvl4pPr marL="0" indent="1511901" algn="ctr">
              <a:buSzTx/>
              <a:buFontTx/>
              <a:buNone/>
            </a:lvl4pPr>
            <a:lvl5pPr marL="0" indent="2015868" algn="ctr">
              <a:buSzTx/>
              <a:buFontTx/>
              <a:buNone/>
            </a:lvl5pPr>
          </a:lstStyle>
          <a:p>
            <a:r>
              <a:t>Body Level One</a:t>
            </a:r>
          </a:p>
          <a:p>
            <a:pPr lvl="1"/>
            <a:r>
              <a:t>Body Level Two</a:t>
            </a:r>
          </a:p>
          <a:p>
            <a:pPr lvl="2"/>
            <a:r>
              <a:t>Body Level Three</a:t>
            </a:r>
          </a:p>
          <a:p>
            <a:pPr lvl="3"/>
            <a:r>
              <a:t>Body Level Four</a:t>
            </a:r>
          </a:p>
          <a:p>
            <a:pPr lvl="4"/>
            <a:r>
              <a:t>Body Level Five</a:t>
            </a:r>
          </a:p>
        </p:txBody>
      </p:sp>
      <p:sp>
        <p:nvSpPr>
          <p:cNvPr id="84" name="Text Placeholder 4"/>
          <p:cNvSpPr>
            <a:spLocks noGrp="1"/>
          </p:cNvSpPr>
          <p:nvPr>
            <p:ph type="body" sz="quarter" idx="21"/>
          </p:nvPr>
        </p:nvSpPr>
        <p:spPr>
          <a:xfrm>
            <a:off x="6831889" y="2076363"/>
            <a:ext cx="5940568" cy="671972"/>
          </a:xfrm>
          <a:prstGeom prst="rect">
            <a:avLst/>
          </a:prstGeom>
        </p:spPr>
        <p:txBody>
          <a:bodyPr anchor="b"/>
          <a:lstStyle/>
          <a:p>
            <a:pPr marL="0" indent="0" algn="ctr">
              <a:buSzTx/>
              <a:buFontTx/>
              <a:buNone/>
            </a:pPr>
            <a:endParaRPr/>
          </a:p>
        </p:txBody>
      </p:sp>
      <p:sp>
        <p:nvSpPr>
          <p:cNvPr id="85" name="Title Text"/>
          <p:cNvSpPr txBox="1">
            <a:spLocks noGrp="1"/>
          </p:cNvSpPr>
          <p:nvPr>
            <p:ph type="title"/>
          </p:nvPr>
        </p:nvSpPr>
        <p:spPr>
          <a:prstGeom prst="rect">
            <a:avLst/>
          </a:prstGeom>
        </p:spPr>
        <p:txBody>
          <a:bodyPr/>
          <a:lstStyle/>
          <a:p>
            <a:r>
              <a:t>Title Text</a:t>
            </a: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Opening 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D7B9591-556B-4964-8D55-977343A3E0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7031" y="5847362"/>
            <a:ext cx="4443877" cy="1062704"/>
          </a:xfrm>
          <a:prstGeom prst="rect">
            <a:avLst/>
          </a:prstGeom>
        </p:spPr>
      </p:pic>
      <p:sp>
        <p:nvSpPr>
          <p:cNvPr id="8" name="Picture Placeholder 2"/>
          <p:cNvSpPr>
            <a:spLocks noGrp="1"/>
          </p:cNvSpPr>
          <p:nvPr>
            <p:ph type="pic" idx="1"/>
          </p:nvPr>
        </p:nvSpPr>
        <p:spPr>
          <a:xfrm>
            <a:off x="7432529" y="763249"/>
            <a:ext cx="5872552" cy="6299286"/>
          </a:xfrm>
          <a:prstGeom prst="rect">
            <a:avLst/>
          </a:prstGeom>
          <a:ln w="76200">
            <a:noFill/>
          </a:ln>
          <a:effectLst>
            <a:outerShdw blurRad="88900" dist="50800" dir="5400000" algn="ctr" rotWithShape="0">
              <a:srgbClr val="000000">
                <a:alpha val="25000"/>
              </a:srgbClr>
            </a:outerShdw>
          </a:effectLst>
        </p:spPr>
        <p:txBody>
          <a:bodyPr rtlCol="0">
            <a:normAutofit/>
          </a:bodyPr>
          <a:lstStyle>
            <a:lvl1pPr marL="0" indent="0" algn="ctr">
              <a:buNone/>
              <a:defRPr sz="3527"/>
            </a:lvl1pPr>
            <a:lvl2pPr marL="503765" indent="0">
              <a:buNone/>
              <a:defRPr sz="3085"/>
            </a:lvl2pPr>
            <a:lvl3pPr marL="1007531" indent="0">
              <a:buNone/>
              <a:defRPr sz="2644"/>
            </a:lvl3pPr>
            <a:lvl4pPr marL="1511296" indent="0">
              <a:buNone/>
              <a:defRPr sz="2204"/>
            </a:lvl4pPr>
            <a:lvl5pPr marL="2015062" indent="0">
              <a:buNone/>
              <a:defRPr sz="2204"/>
            </a:lvl5pPr>
            <a:lvl6pPr marL="2518827" indent="0">
              <a:buNone/>
              <a:defRPr sz="2204"/>
            </a:lvl6pPr>
            <a:lvl7pPr marL="3022592" indent="0">
              <a:buNone/>
              <a:defRPr sz="2204"/>
            </a:lvl7pPr>
            <a:lvl8pPr marL="3526358" indent="0">
              <a:buNone/>
              <a:defRPr sz="2204"/>
            </a:lvl8pPr>
            <a:lvl9pPr marL="4030122" indent="0">
              <a:buNone/>
              <a:defRPr sz="2204"/>
            </a:lvl9pPr>
          </a:lstStyle>
          <a:p>
            <a:pPr lvl="0"/>
            <a:r>
              <a:rPr lang="en-US" noProof="0"/>
              <a:t>Drag picture to placeholder or click icon to add</a:t>
            </a:r>
            <a:endParaRPr lang="en-US" noProof="0" dirty="0"/>
          </a:p>
        </p:txBody>
      </p:sp>
      <p:sp>
        <p:nvSpPr>
          <p:cNvPr id="4" name="Text Placeholder 3"/>
          <p:cNvSpPr>
            <a:spLocks noGrp="1"/>
          </p:cNvSpPr>
          <p:nvPr>
            <p:ph type="body" sz="quarter" idx="10" hasCustomPrompt="1"/>
          </p:nvPr>
        </p:nvSpPr>
        <p:spPr>
          <a:xfrm>
            <a:off x="687031" y="763250"/>
            <a:ext cx="7967484" cy="555396"/>
          </a:xfrm>
          <a:prstGeom prst="rect">
            <a:avLst/>
          </a:prstGeom>
        </p:spPr>
        <p:txBody>
          <a:bodyPr/>
          <a:lstStyle>
            <a:lvl1pPr marL="0" indent="0">
              <a:buNone/>
              <a:defRPr sz="3966" b="1">
                <a:effectLst>
                  <a:outerShdw blurRad="38100" dist="38100" dir="2700000" algn="tl">
                    <a:srgbClr val="000000">
                      <a:alpha val="43137"/>
                    </a:srgbClr>
                  </a:outerShdw>
                </a:effectLst>
              </a:defRPr>
            </a:lvl1pPr>
            <a:lvl2pPr marL="503765" indent="0">
              <a:buNone/>
              <a:defRPr/>
            </a:lvl2pPr>
            <a:lvl3pPr marL="1007531" indent="0">
              <a:buNone/>
              <a:defRPr/>
            </a:lvl3pPr>
            <a:lvl4pPr marL="1511296" indent="0">
              <a:buNone/>
              <a:defRPr/>
            </a:lvl4pPr>
            <a:lvl5pPr marL="2015062" indent="0">
              <a:buNone/>
              <a:defRPr/>
            </a:lvl5pPr>
          </a:lstStyle>
          <a:p>
            <a:pPr lvl="0"/>
            <a:r>
              <a:rPr lang="en-US" dirty="0" err="1"/>
              <a:t>Veema</a:t>
            </a:r>
            <a:r>
              <a:rPr lang="en-US" dirty="0"/>
              <a:t> Education</a:t>
            </a:r>
          </a:p>
        </p:txBody>
      </p:sp>
      <p:sp>
        <p:nvSpPr>
          <p:cNvPr id="9" name="Text Placeholder 3"/>
          <p:cNvSpPr>
            <a:spLocks noGrp="1"/>
          </p:cNvSpPr>
          <p:nvPr>
            <p:ph type="body" sz="quarter" idx="11" hasCustomPrompt="1"/>
          </p:nvPr>
        </p:nvSpPr>
        <p:spPr>
          <a:xfrm>
            <a:off x="687031" y="1318643"/>
            <a:ext cx="7967484" cy="634737"/>
          </a:xfrm>
          <a:prstGeom prst="rect">
            <a:avLst/>
          </a:prstGeom>
        </p:spPr>
        <p:txBody>
          <a:bodyPr/>
          <a:lstStyle>
            <a:lvl1pPr marL="0" indent="0">
              <a:buNone/>
              <a:defRPr sz="4407" b="1" i="0">
                <a:solidFill>
                  <a:schemeClr val="accent1"/>
                </a:solidFill>
                <a:effectLst>
                  <a:outerShdw blurRad="38100" dist="38100" dir="2700000" algn="tl">
                    <a:srgbClr val="000000">
                      <a:alpha val="43137"/>
                    </a:srgbClr>
                  </a:outerShdw>
                </a:effectLst>
              </a:defRPr>
            </a:lvl1pPr>
            <a:lvl2pPr marL="503765" indent="0">
              <a:buNone/>
              <a:defRPr/>
            </a:lvl2pPr>
            <a:lvl3pPr marL="1007531" indent="0">
              <a:buNone/>
              <a:defRPr/>
            </a:lvl3pPr>
            <a:lvl4pPr marL="1511296" indent="0">
              <a:buNone/>
              <a:defRPr/>
            </a:lvl4pPr>
            <a:lvl5pPr marL="2015062" indent="0">
              <a:buNone/>
              <a:defRPr/>
            </a:lvl5pPr>
          </a:lstStyle>
          <a:p>
            <a:pPr lvl="0"/>
            <a:r>
              <a:rPr lang="en-US" dirty="0"/>
              <a:t>Title Goes Here</a:t>
            </a:r>
          </a:p>
        </p:txBody>
      </p:sp>
      <p:sp>
        <p:nvSpPr>
          <p:cNvPr id="10" name="Text Placeholder 3"/>
          <p:cNvSpPr>
            <a:spLocks noGrp="1"/>
          </p:cNvSpPr>
          <p:nvPr>
            <p:ph type="body" sz="quarter" idx="12" hasCustomPrompt="1"/>
          </p:nvPr>
        </p:nvSpPr>
        <p:spPr>
          <a:xfrm>
            <a:off x="687031" y="1953380"/>
            <a:ext cx="7967484" cy="634737"/>
          </a:xfrm>
          <a:prstGeom prst="rect">
            <a:avLst/>
          </a:prstGeom>
        </p:spPr>
        <p:txBody>
          <a:bodyPr/>
          <a:lstStyle>
            <a:lvl1pPr marL="0" indent="0">
              <a:buNone/>
              <a:defRPr sz="4407" b="0" i="1">
                <a:solidFill>
                  <a:schemeClr val="accent1"/>
                </a:solidFill>
                <a:effectLst>
                  <a:outerShdw blurRad="38100" dist="38100" dir="2700000" algn="tl">
                    <a:srgbClr val="000000">
                      <a:alpha val="43137"/>
                    </a:srgbClr>
                  </a:outerShdw>
                </a:effectLst>
              </a:defRPr>
            </a:lvl1pPr>
            <a:lvl2pPr marL="503765" indent="0">
              <a:buNone/>
              <a:defRPr/>
            </a:lvl2pPr>
            <a:lvl3pPr marL="1007531" indent="0">
              <a:buNone/>
              <a:defRPr/>
            </a:lvl3pPr>
            <a:lvl4pPr marL="1511296" indent="0">
              <a:buNone/>
              <a:defRPr/>
            </a:lvl4pPr>
            <a:lvl5pPr marL="2015062" indent="0">
              <a:buNone/>
              <a:defRPr/>
            </a:lvl5pPr>
          </a:lstStyle>
          <a:p>
            <a:pPr lvl="0"/>
            <a:r>
              <a:rPr lang="en-US" dirty="0"/>
              <a:t>Subtitle Goes Here</a:t>
            </a:r>
          </a:p>
        </p:txBody>
      </p:sp>
      <p:sp>
        <p:nvSpPr>
          <p:cNvPr id="11" name="Text Placeholder 3"/>
          <p:cNvSpPr>
            <a:spLocks noGrp="1"/>
          </p:cNvSpPr>
          <p:nvPr>
            <p:ph type="body" sz="quarter" idx="13" hasCustomPrompt="1"/>
          </p:nvPr>
        </p:nvSpPr>
        <p:spPr>
          <a:xfrm>
            <a:off x="687031" y="3738578"/>
            <a:ext cx="7967484" cy="357042"/>
          </a:xfrm>
          <a:prstGeom prst="rect">
            <a:avLst/>
          </a:prstGeom>
        </p:spPr>
        <p:txBody>
          <a:bodyPr/>
          <a:lstStyle>
            <a:lvl1pPr marL="0" indent="0">
              <a:buNone/>
              <a:defRPr sz="1983" b="1" i="1">
                <a:effectLst/>
              </a:defRPr>
            </a:lvl1pPr>
            <a:lvl2pPr marL="503765" indent="0">
              <a:buNone/>
              <a:defRPr/>
            </a:lvl2pPr>
            <a:lvl3pPr marL="1007531" indent="0">
              <a:buNone/>
              <a:defRPr/>
            </a:lvl3pPr>
            <a:lvl4pPr marL="1511296" indent="0">
              <a:buNone/>
              <a:defRPr/>
            </a:lvl4pPr>
            <a:lvl5pPr marL="2015062" indent="0">
              <a:buNone/>
              <a:defRPr/>
            </a:lvl5pPr>
          </a:lstStyle>
          <a:p>
            <a:pPr lvl="0"/>
            <a:r>
              <a:rPr lang="en-US" dirty="0"/>
              <a:t>Presented by Name Surname</a:t>
            </a:r>
          </a:p>
        </p:txBody>
      </p:sp>
      <p:sp>
        <p:nvSpPr>
          <p:cNvPr id="12" name="Text Placeholder 3"/>
          <p:cNvSpPr>
            <a:spLocks noGrp="1"/>
          </p:cNvSpPr>
          <p:nvPr>
            <p:ph type="body" sz="quarter" idx="14" hasCustomPrompt="1"/>
          </p:nvPr>
        </p:nvSpPr>
        <p:spPr>
          <a:xfrm>
            <a:off x="687031" y="4095619"/>
            <a:ext cx="7967484" cy="357042"/>
          </a:xfrm>
          <a:prstGeom prst="rect">
            <a:avLst/>
          </a:prstGeom>
        </p:spPr>
        <p:txBody>
          <a:bodyPr/>
          <a:lstStyle>
            <a:lvl1pPr marL="0" indent="0">
              <a:buNone/>
              <a:defRPr sz="1983" b="0" i="1">
                <a:effectLst/>
              </a:defRPr>
            </a:lvl1pPr>
            <a:lvl2pPr marL="503765" indent="0">
              <a:buNone/>
              <a:defRPr/>
            </a:lvl2pPr>
            <a:lvl3pPr marL="1007531" indent="0">
              <a:buNone/>
              <a:defRPr/>
            </a:lvl3pPr>
            <a:lvl4pPr marL="1511296" indent="0">
              <a:buNone/>
              <a:defRPr/>
            </a:lvl4pPr>
            <a:lvl5pPr marL="2015062" indent="0">
              <a:buNone/>
              <a:defRPr/>
            </a:lvl5pPr>
          </a:lstStyle>
          <a:p>
            <a:pPr lvl="0"/>
            <a:r>
              <a:rPr lang="en-US" dirty="0"/>
              <a:t>Job title or role goes here</a:t>
            </a:r>
          </a:p>
        </p:txBody>
      </p:sp>
      <p:sp>
        <p:nvSpPr>
          <p:cNvPr id="13" name="Text Placeholder 3"/>
          <p:cNvSpPr>
            <a:spLocks noGrp="1"/>
          </p:cNvSpPr>
          <p:nvPr>
            <p:ph type="body" sz="quarter" idx="15" hasCustomPrompt="1"/>
          </p:nvPr>
        </p:nvSpPr>
        <p:spPr>
          <a:xfrm>
            <a:off x="687031" y="4789637"/>
            <a:ext cx="7967484" cy="357042"/>
          </a:xfrm>
          <a:prstGeom prst="rect">
            <a:avLst/>
          </a:prstGeom>
        </p:spPr>
        <p:txBody>
          <a:bodyPr/>
          <a:lstStyle>
            <a:lvl1pPr marL="0" indent="0">
              <a:buNone/>
              <a:defRPr sz="1983" b="0" i="1">
                <a:effectLst/>
              </a:defRPr>
            </a:lvl1pPr>
            <a:lvl2pPr marL="503765" indent="0">
              <a:buNone/>
              <a:defRPr/>
            </a:lvl2pPr>
            <a:lvl3pPr marL="1007531" indent="0">
              <a:buNone/>
              <a:defRPr/>
            </a:lvl3pPr>
            <a:lvl4pPr marL="1511296" indent="0">
              <a:buNone/>
              <a:defRPr/>
            </a:lvl4pPr>
            <a:lvl5pPr marL="2015062" indent="0">
              <a:buNone/>
              <a:defRPr/>
            </a:lvl5pPr>
          </a:lstStyle>
          <a:p>
            <a:pPr lvl="0"/>
            <a:r>
              <a:rPr lang="en-US" dirty="0"/>
              <a:t>XX/XX/XXXX</a:t>
            </a:r>
          </a:p>
        </p:txBody>
      </p:sp>
    </p:spTree>
    <p:extLst>
      <p:ext uri="{BB962C8B-B14F-4D97-AF65-F5344CB8AC3E}">
        <p14:creationId xmlns:p14="http://schemas.microsoft.com/office/powerpoint/2010/main" val="1098253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9" name="Title Text"/>
          <p:cNvSpPr txBox="1">
            <a:spLocks noGrp="1"/>
          </p:cNvSpPr>
          <p:nvPr>
            <p:ph type="title"/>
          </p:nvPr>
        </p:nvSpPr>
        <p:spPr>
          <a:prstGeom prst="rect">
            <a:avLst/>
          </a:prstGeom>
        </p:spPr>
        <p:txBody>
          <a:bodyPr/>
          <a:lstStyle/>
          <a:p>
            <a:r>
              <a:t>Title Text</a:t>
            </a:r>
          </a:p>
        </p:txBody>
      </p:sp>
      <p:sp>
        <p:nvSpPr>
          <p:cNvPr id="30"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95775360"/>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5"/>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1989" y="507780"/>
            <a:ext cx="12095799" cy="12561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Title Text</a:t>
            </a:r>
          </a:p>
        </p:txBody>
      </p:sp>
      <p:sp>
        <p:nvSpPr>
          <p:cNvPr id="3" name="Body Level One…"/>
          <p:cNvSpPr txBox="1">
            <a:spLocks noGrp="1"/>
          </p:cNvSpPr>
          <p:nvPr>
            <p:ph type="body" idx="1"/>
          </p:nvPr>
        </p:nvSpPr>
        <p:spPr>
          <a:xfrm>
            <a:off x="671989" y="2051643"/>
            <a:ext cx="12095799" cy="4701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pic>
        <p:nvPicPr>
          <p:cNvPr id="4" name="Picture 7" descr="Picture 7"/>
          <p:cNvPicPr>
            <a:picLocks noChangeAspect="1"/>
          </p:cNvPicPr>
          <p:nvPr/>
        </p:nvPicPr>
        <p:blipFill>
          <a:blip r:embed="rId6"/>
          <a:stretch>
            <a:fillRect/>
          </a:stretch>
        </p:blipFill>
        <p:spPr>
          <a:xfrm>
            <a:off x="10212499" y="6399229"/>
            <a:ext cx="2785624" cy="666274"/>
          </a:xfrm>
          <a:prstGeom prst="rect">
            <a:avLst/>
          </a:prstGeom>
          <a:ln w="12700">
            <a:miter lim="400000"/>
          </a:ln>
        </p:spPr>
      </p:pic>
      <p:sp>
        <p:nvSpPr>
          <p:cNvPr id="5" name="TextBox 4"/>
          <p:cNvSpPr txBox="1"/>
          <p:nvPr/>
        </p:nvSpPr>
        <p:spPr>
          <a:xfrm>
            <a:off x="3633259" y="6948189"/>
            <a:ext cx="6173256" cy="3385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600">
                <a:solidFill>
                  <a:srgbClr val="8B8C8B"/>
                </a:solidFill>
              </a:defRPr>
            </a:lvl1pPr>
          </a:lstStyle>
          <a:p>
            <a:r>
              <a:rPr dirty="0"/>
              <a:t> © Copyright 202</a:t>
            </a:r>
            <a:r>
              <a:rPr lang="en-US" dirty="0"/>
              <a:t>4</a:t>
            </a:r>
            <a:r>
              <a:rPr dirty="0"/>
              <a:t> by </a:t>
            </a:r>
            <a:r>
              <a:rPr dirty="0" err="1"/>
              <a:t>Veema</a:t>
            </a:r>
            <a:r>
              <a:rPr dirty="0"/>
              <a:t> Limited. All Rights Reserved.</a:t>
            </a:r>
          </a:p>
        </p:txBody>
      </p:sp>
      <p:sp>
        <p:nvSpPr>
          <p:cNvPr id="6" name="Slide Number"/>
          <p:cNvSpPr txBox="1">
            <a:spLocks noGrp="1"/>
          </p:cNvSpPr>
          <p:nvPr>
            <p:ph type="sldNum" sz="quarter" idx="2"/>
          </p:nvPr>
        </p:nvSpPr>
        <p:spPr>
          <a:xfrm>
            <a:off x="6494356" y="6800556"/>
            <a:ext cx="3135208" cy="406401"/>
          </a:xfrm>
          <a:prstGeom prst="rect">
            <a:avLst/>
          </a:prstGeom>
          <a:ln w="12700">
            <a:miter lim="400000"/>
          </a:ln>
        </p:spPr>
        <p:txBody>
          <a:bodyPr wrap="none" lIns="45719" rIns="45719" anchor="ctr">
            <a:spAutoFit/>
          </a:bodyPr>
          <a:lstStyle>
            <a:lvl1pPr algn="r">
              <a:defRPr sz="12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5" r:id="rId1"/>
    <p:sldLayoutId id="2147483662" r:id="rId2"/>
    <p:sldLayoutId id="2147483663" r:id="rId3"/>
  </p:sldLayoutIdLst>
  <p:transition spd="med"/>
  <p:txStyles>
    <p:titleStyle>
      <a:lvl1pPr marL="0" marR="0" indent="0"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2pPr>
      <a:lvl3pPr marL="0" marR="0" indent="0"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3pPr>
      <a:lvl4pPr marL="0" marR="0" indent="0"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4pPr>
      <a:lvl5pPr marL="0" marR="0" indent="0"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5pPr>
      <a:lvl6pPr marL="0" marR="0" indent="503967"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6pPr>
      <a:lvl7pPr marL="0" marR="0" indent="1007934"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7pPr>
      <a:lvl8pPr marL="0" marR="0" indent="1511901"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8pPr>
      <a:lvl9pPr marL="0" marR="0" indent="2015868"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9pPr>
    </p:titleStyle>
    <p:bodyStyle>
      <a:lvl1pPr marL="377976" marR="0" indent="-377976" algn="l" defTabSz="914400" rtl="0" latinLnBrk="0">
        <a:lnSpc>
          <a:spcPct val="100000"/>
        </a:lnSpc>
        <a:spcBef>
          <a:spcPts val="600"/>
        </a:spcBef>
        <a:spcAft>
          <a:spcPts val="0"/>
        </a:spcAft>
        <a:buClrTx/>
        <a:buSzPct val="100000"/>
        <a:buFont typeface="Arial"/>
        <a:buChar char="•"/>
        <a:tabLst/>
        <a:defRPr sz="2600" b="0" i="0" u="none" strike="noStrike" cap="none" spc="0" baseline="0">
          <a:solidFill>
            <a:srgbClr val="8B8C8B"/>
          </a:solidFill>
          <a:uFillTx/>
          <a:latin typeface="Arial"/>
          <a:ea typeface="Arial"/>
          <a:cs typeface="Arial"/>
          <a:sym typeface="Arial"/>
        </a:defRPr>
      </a:lvl1pPr>
      <a:lvl2pPr marL="985699" marR="0" indent="-481732" algn="l" defTabSz="914400" rtl="0" latinLnBrk="0">
        <a:lnSpc>
          <a:spcPct val="100000"/>
        </a:lnSpc>
        <a:spcBef>
          <a:spcPts val="600"/>
        </a:spcBef>
        <a:spcAft>
          <a:spcPts val="0"/>
        </a:spcAft>
        <a:buClrTx/>
        <a:buSzPct val="100000"/>
        <a:buFont typeface="Arial"/>
        <a:buChar char="o"/>
        <a:tabLst/>
        <a:defRPr sz="2600" b="0" i="0" u="none" strike="noStrike" cap="none" spc="0" baseline="0">
          <a:solidFill>
            <a:srgbClr val="8B8C8B"/>
          </a:solidFill>
          <a:uFillTx/>
          <a:latin typeface="Arial"/>
          <a:ea typeface="Arial"/>
          <a:cs typeface="Arial"/>
          <a:sym typeface="Arial"/>
        </a:defRPr>
      </a:lvl2pPr>
      <a:lvl3pPr marL="1393319" marR="0" indent="-385385" algn="l" defTabSz="914400" rtl="0" latinLnBrk="0">
        <a:lnSpc>
          <a:spcPct val="100000"/>
        </a:lnSpc>
        <a:spcBef>
          <a:spcPts val="600"/>
        </a:spcBef>
        <a:spcAft>
          <a:spcPts val="0"/>
        </a:spcAft>
        <a:buClrTx/>
        <a:buSzPct val="100000"/>
        <a:buFont typeface="Arial"/>
        <a:buChar char="•"/>
        <a:tabLst/>
        <a:defRPr sz="2600" b="0" i="0" u="none" strike="noStrike" cap="none" spc="0" baseline="0">
          <a:solidFill>
            <a:srgbClr val="8B8C8B"/>
          </a:solidFill>
          <a:uFillTx/>
          <a:latin typeface="Arial"/>
          <a:ea typeface="Arial"/>
          <a:cs typeface="Arial"/>
          <a:sym typeface="Arial"/>
        </a:defRPr>
      </a:lvl3pPr>
      <a:lvl4pPr marL="1897286" marR="0" indent="-385385" algn="l" defTabSz="914400" rtl="0" latinLnBrk="0">
        <a:lnSpc>
          <a:spcPct val="100000"/>
        </a:lnSpc>
        <a:spcBef>
          <a:spcPts val="600"/>
        </a:spcBef>
        <a:spcAft>
          <a:spcPts val="0"/>
        </a:spcAft>
        <a:buClrTx/>
        <a:buSzPct val="100000"/>
        <a:buFont typeface="Arial"/>
        <a:buChar char="o"/>
        <a:tabLst/>
        <a:defRPr sz="2600" b="0" i="0" u="none" strike="noStrike" cap="none" spc="0" baseline="0">
          <a:solidFill>
            <a:srgbClr val="8B8C8B"/>
          </a:solidFill>
          <a:uFillTx/>
          <a:latin typeface="Arial"/>
          <a:ea typeface="Arial"/>
          <a:cs typeface="Arial"/>
          <a:sym typeface="Arial"/>
        </a:defRPr>
      </a:lvl4pPr>
      <a:lvl5pPr marL="2401253" marR="0" indent="-385385" algn="l" defTabSz="914400" rtl="0" latinLnBrk="0">
        <a:lnSpc>
          <a:spcPct val="100000"/>
        </a:lnSpc>
        <a:spcBef>
          <a:spcPts val="600"/>
        </a:spcBef>
        <a:spcAft>
          <a:spcPts val="0"/>
        </a:spcAft>
        <a:buClrTx/>
        <a:buSzPct val="100000"/>
        <a:buFont typeface="Arial"/>
        <a:buChar char="•"/>
        <a:tabLst/>
        <a:defRPr sz="2600" b="0" i="0" u="none" strike="noStrike" cap="none" spc="0" baseline="0">
          <a:solidFill>
            <a:srgbClr val="8B8C8B"/>
          </a:solidFill>
          <a:uFillTx/>
          <a:latin typeface="Arial"/>
          <a:ea typeface="Arial"/>
          <a:cs typeface="Arial"/>
          <a:sym typeface="Arial"/>
        </a:defRPr>
      </a:lvl5pPr>
      <a:lvl6pPr marL="2905219" marR="0" indent="-385385" algn="l" defTabSz="914400" rtl="0" latinLnBrk="0">
        <a:lnSpc>
          <a:spcPct val="100000"/>
        </a:lnSpc>
        <a:spcBef>
          <a:spcPts val="600"/>
        </a:spcBef>
        <a:spcAft>
          <a:spcPts val="0"/>
        </a:spcAft>
        <a:buClrTx/>
        <a:buSzPct val="100000"/>
        <a:buFont typeface="Arial"/>
        <a:buChar char="o"/>
        <a:tabLst/>
        <a:defRPr sz="2600" b="0" i="0" u="none" strike="noStrike" cap="none" spc="0" baseline="0">
          <a:solidFill>
            <a:srgbClr val="8B8C8B"/>
          </a:solidFill>
          <a:uFillTx/>
          <a:latin typeface="Arial"/>
          <a:ea typeface="Arial"/>
          <a:cs typeface="Arial"/>
          <a:sym typeface="Arial"/>
        </a:defRPr>
      </a:lvl6pPr>
      <a:lvl7pPr marL="3409186" marR="0" indent="-385385" algn="l" defTabSz="914400" rtl="0" latinLnBrk="0">
        <a:lnSpc>
          <a:spcPct val="100000"/>
        </a:lnSpc>
        <a:spcBef>
          <a:spcPts val="600"/>
        </a:spcBef>
        <a:spcAft>
          <a:spcPts val="0"/>
        </a:spcAft>
        <a:buClrTx/>
        <a:buSzPct val="100000"/>
        <a:buFont typeface="Arial"/>
        <a:buChar char="•"/>
        <a:tabLst/>
        <a:defRPr sz="2600" b="0" i="0" u="none" strike="noStrike" cap="none" spc="0" baseline="0">
          <a:solidFill>
            <a:srgbClr val="8B8C8B"/>
          </a:solidFill>
          <a:uFillTx/>
          <a:latin typeface="Arial"/>
          <a:ea typeface="Arial"/>
          <a:cs typeface="Arial"/>
          <a:sym typeface="Arial"/>
        </a:defRPr>
      </a:lvl7pPr>
      <a:lvl8pPr marL="3913153" marR="0" indent="-385385" algn="l" defTabSz="914400" rtl="0" latinLnBrk="0">
        <a:lnSpc>
          <a:spcPct val="100000"/>
        </a:lnSpc>
        <a:spcBef>
          <a:spcPts val="600"/>
        </a:spcBef>
        <a:spcAft>
          <a:spcPts val="0"/>
        </a:spcAft>
        <a:buClrTx/>
        <a:buSzPct val="100000"/>
        <a:buFont typeface="Arial"/>
        <a:buChar char="o"/>
        <a:tabLst/>
        <a:defRPr sz="2600" b="0" i="0" u="none" strike="noStrike" cap="none" spc="0" baseline="0">
          <a:solidFill>
            <a:srgbClr val="8B8C8B"/>
          </a:solidFill>
          <a:uFillTx/>
          <a:latin typeface="Arial"/>
          <a:ea typeface="Arial"/>
          <a:cs typeface="Arial"/>
          <a:sym typeface="Arial"/>
        </a:defRPr>
      </a:lvl8pPr>
      <a:lvl9pPr marL="4417120" marR="0" indent="-385385" algn="l" defTabSz="914400" rtl="0" latinLnBrk="0">
        <a:lnSpc>
          <a:spcPct val="100000"/>
        </a:lnSpc>
        <a:spcBef>
          <a:spcPts val="600"/>
        </a:spcBef>
        <a:spcAft>
          <a:spcPts val="0"/>
        </a:spcAft>
        <a:buClrTx/>
        <a:buSzPct val="100000"/>
        <a:buFont typeface="Arial"/>
        <a:buChar char="•"/>
        <a:tabLst/>
        <a:defRPr sz="2600" b="0" i="0" u="none" strike="noStrike" cap="none" spc="0" baseline="0">
          <a:solidFill>
            <a:srgbClr val="8B8C8B"/>
          </a:solidFill>
          <a:uFillTx/>
          <a:latin typeface="Arial"/>
          <a:ea typeface="Arial"/>
          <a:cs typeface="Arial"/>
          <a:sym typeface="Arial"/>
        </a:defRPr>
      </a:lvl9pPr>
    </p:bodyStyle>
    <p:otherStyle>
      <a:lvl1pPr marL="0" marR="0" indent="0"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1pPr>
      <a:lvl2pPr marL="0" marR="0" indent="457056"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2pPr>
      <a:lvl3pPr marL="0" marR="0" indent="914114"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3pPr>
      <a:lvl4pPr marL="0" marR="0" indent="1371172"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4pPr>
      <a:lvl5pPr marL="0" marR="0" indent="1828230"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5pPr>
      <a:lvl6pPr marL="0" marR="0" indent="2285288"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6pPr>
      <a:lvl7pPr marL="0" marR="0" indent="2742346"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7pPr>
      <a:lvl8pPr marL="0" marR="0" indent="3199404"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8pPr>
      <a:lvl9pPr marL="0" marR="0" indent="3656462"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microsoft.com/office/2018/10/relationships/comments" Target="../comments/modernComment_106E_50CF257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532E3D4-4FF1-5044-B6FF-75AF4A02202E}"/>
              </a:ext>
            </a:extLst>
          </p:cNvPr>
          <p:cNvSpPr>
            <a:spLocks noGrp="1"/>
          </p:cNvSpPr>
          <p:nvPr>
            <p:ph type="body" sz="quarter" idx="10"/>
          </p:nvPr>
        </p:nvSpPr>
        <p:spPr>
          <a:xfrm>
            <a:off x="1412" y="423819"/>
            <a:ext cx="13433778" cy="840108"/>
          </a:xfrm>
        </p:spPr>
        <p:txBody>
          <a:bodyPr>
            <a:noAutofit/>
          </a:bodyPr>
          <a:lstStyle/>
          <a:p>
            <a:endParaRPr lang="en-US" sz="5950" dirty="0"/>
          </a:p>
        </p:txBody>
      </p:sp>
      <p:sp>
        <p:nvSpPr>
          <p:cNvPr id="4" name="Text Placeholder 3">
            <a:extLst>
              <a:ext uri="{FF2B5EF4-FFF2-40B4-BE49-F238E27FC236}">
                <a16:creationId xmlns:a16="http://schemas.microsoft.com/office/drawing/2014/main" id="{AD13A0DE-0296-D749-B780-F948AD8110BF}"/>
              </a:ext>
            </a:extLst>
          </p:cNvPr>
          <p:cNvSpPr>
            <a:spLocks noGrp="1"/>
          </p:cNvSpPr>
          <p:nvPr>
            <p:ph type="body" sz="quarter" idx="11"/>
          </p:nvPr>
        </p:nvSpPr>
        <p:spPr>
          <a:xfrm>
            <a:off x="164208" y="1472309"/>
            <a:ext cx="12991542" cy="2114045"/>
          </a:xfrm>
        </p:spPr>
        <p:txBody>
          <a:bodyPr lIns="45719" tIns="45720" rIns="45719" bIns="45720" anchor="t">
            <a:noAutofit/>
          </a:bodyPr>
          <a:lstStyle/>
          <a:p>
            <a:pPr algn="ctr"/>
            <a:r>
              <a:rPr lang="en-GB" sz="4000" b="0" dirty="0">
                <a:latin typeface="Tahoma"/>
                <a:ea typeface="Tahoma"/>
                <a:cs typeface="Tahoma"/>
              </a:rPr>
              <a:t>Episode 3: Engaging Families in Online Safety – How to support parents and carers to keep their children safe online.</a:t>
            </a:r>
          </a:p>
        </p:txBody>
      </p:sp>
      <p:sp>
        <p:nvSpPr>
          <p:cNvPr id="6" name="Text Placeholder 5">
            <a:extLst>
              <a:ext uri="{FF2B5EF4-FFF2-40B4-BE49-F238E27FC236}">
                <a16:creationId xmlns:a16="http://schemas.microsoft.com/office/drawing/2014/main" id="{475140E6-C538-4F4F-80F5-1B613C2F26D9}"/>
              </a:ext>
            </a:extLst>
          </p:cNvPr>
          <p:cNvSpPr>
            <a:spLocks noGrp="1"/>
          </p:cNvSpPr>
          <p:nvPr>
            <p:ph type="body" sz="quarter" idx="13"/>
          </p:nvPr>
        </p:nvSpPr>
        <p:spPr>
          <a:xfrm>
            <a:off x="1412" y="3779025"/>
            <a:ext cx="13433778" cy="712161"/>
          </a:xfrm>
        </p:spPr>
        <p:txBody>
          <a:bodyPr lIns="45719" tIns="45720" rIns="45719" bIns="45720" anchor="t">
            <a:noAutofit/>
          </a:bodyPr>
          <a:lstStyle/>
          <a:p>
            <a:pPr algn="ctr"/>
            <a:r>
              <a:rPr lang="en-US" sz="3050" dirty="0"/>
              <a:t>Presented by Beth Davies</a:t>
            </a:r>
            <a:endParaRPr lang="en-US" sz="3085" dirty="0"/>
          </a:p>
        </p:txBody>
      </p:sp>
      <p:sp>
        <p:nvSpPr>
          <p:cNvPr id="7" name="Text Placeholder 6">
            <a:extLst>
              <a:ext uri="{FF2B5EF4-FFF2-40B4-BE49-F238E27FC236}">
                <a16:creationId xmlns:a16="http://schemas.microsoft.com/office/drawing/2014/main" id="{5FC8C4A1-D75F-CD49-89E4-FE04215CE7FC}"/>
              </a:ext>
            </a:extLst>
          </p:cNvPr>
          <p:cNvSpPr>
            <a:spLocks noGrp="1"/>
          </p:cNvSpPr>
          <p:nvPr>
            <p:ph type="body" sz="quarter" idx="14"/>
          </p:nvPr>
        </p:nvSpPr>
        <p:spPr/>
        <p:txBody>
          <a:bodyPr>
            <a:normAutofit fontScale="92500" lnSpcReduction="10000"/>
          </a:bodyPr>
          <a:lstStyle/>
          <a:p>
            <a:endParaRPr lang="en-US" dirty="0"/>
          </a:p>
          <a:p>
            <a:endParaRPr lang="en-US" dirty="0"/>
          </a:p>
        </p:txBody>
      </p:sp>
      <p:sp>
        <p:nvSpPr>
          <p:cNvPr id="2" name="Rectangle 1">
            <a:extLst>
              <a:ext uri="{FF2B5EF4-FFF2-40B4-BE49-F238E27FC236}">
                <a16:creationId xmlns:a16="http://schemas.microsoft.com/office/drawing/2014/main" id="{A6638FB3-5450-2841-B13C-2DACCCB687CF}"/>
              </a:ext>
            </a:extLst>
          </p:cNvPr>
          <p:cNvSpPr/>
          <p:nvPr/>
        </p:nvSpPr>
        <p:spPr>
          <a:xfrm>
            <a:off x="5546718" y="5740879"/>
            <a:ext cx="6715302" cy="1199825"/>
          </a:xfrm>
          <a:prstGeom prst="rect">
            <a:avLst/>
          </a:prstGeom>
        </p:spPr>
        <p:txBody>
          <a:bodyPr>
            <a:spAutoFit/>
          </a:bodyPr>
          <a:lstStyle/>
          <a:p>
            <a:r>
              <a:rPr lang="en-US" altLang="en-US" sz="2399" b="1" dirty="0">
                <a:solidFill>
                  <a:schemeClr val="tx2"/>
                </a:solidFill>
              </a:rPr>
              <a:t>Twitter:</a:t>
            </a:r>
            <a:r>
              <a:rPr lang="en-US" altLang="en-US" sz="2399" dirty="0">
                <a:solidFill>
                  <a:schemeClr val="tx2"/>
                </a:solidFill>
              </a:rPr>
              <a:t> </a:t>
            </a:r>
            <a:r>
              <a:rPr lang="en-US" altLang="en-US" sz="2399" dirty="0"/>
              <a:t>@</a:t>
            </a:r>
            <a:r>
              <a:rPr lang="en-US" altLang="en-US" sz="2399" dirty="0" err="1"/>
              <a:t>VeemaEdu</a:t>
            </a:r>
            <a:br>
              <a:rPr lang="en-US" altLang="en-US" sz="2399" dirty="0"/>
            </a:br>
            <a:r>
              <a:rPr lang="en-US" altLang="en-US" sz="2399" b="1" dirty="0">
                <a:solidFill>
                  <a:schemeClr val="tx2"/>
                </a:solidFill>
              </a:rPr>
              <a:t>Facebook:</a:t>
            </a:r>
            <a:r>
              <a:rPr lang="en-US" altLang="en-US" sz="2399" dirty="0">
                <a:solidFill>
                  <a:schemeClr val="tx2"/>
                </a:solidFill>
              </a:rPr>
              <a:t> </a:t>
            </a:r>
            <a:r>
              <a:rPr lang="en-US" altLang="en-US" sz="2399" dirty="0" err="1"/>
              <a:t>Veema</a:t>
            </a:r>
            <a:r>
              <a:rPr lang="en-US" altLang="en-US" sz="2399" dirty="0"/>
              <a:t> Education </a:t>
            </a:r>
            <a:br>
              <a:rPr lang="en-US" altLang="en-US" sz="2399" dirty="0"/>
            </a:br>
            <a:r>
              <a:rPr lang="en-US" altLang="en-US" sz="2399" b="1" dirty="0">
                <a:solidFill>
                  <a:schemeClr val="tx2"/>
                </a:solidFill>
              </a:rPr>
              <a:t>Website:</a:t>
            </a:r>
            <a:r>
              <a:rPr lang="en-US" altLang="en-US" sz="2399" dirty="0">
                <a:solidFill>
                  <a:schemeClr val="tx2"/>
                </a:solidFill>
              </a:rPr>
              <a:t> </a:t>
            </a:r>
            <a:r>
              <a:rPr lang="en-US" altLang="en-US" sz="2399" dirty="0" err="1"/>
              <a:t>Veema.co.uk</a:t>
            </a:r>
            <a:endParaRPr lang="en-US" sz="2399" dirty="0"/>
          </a:p>
        </p:txBody>
      </p:sp>
      <p:sp>
        <p:nvSpPr>
          <p:cNvPr id="10" name="Rectangle 9">
            <a:extLst>
              <a:ext uri="{FF2B5EF4-FFF2-40B4-BE49-F238E27FC236}">
                <a16:creationId xmlns:a16="http://schemas.microsoft.com/office/drawing/2014/main" id="{C614CD02-3593-524A-8AA4-A1B22D6E440C}"/>
              </a:ext>
            </a:extLst>
          </p:cNvPr>
          <p:cNvSpPr/>
          <p:nvPr/>
        </p:nvSpPr>
        <p:spPr>
          <a:xfrm>
            <a:off x="5566686" y="5003404"/>
            <a:ext cx="4213590" cy="702654"/>
          </a:xfrm>
          <a:prstGeom prst="rect">
            <a:avLst/>
          </a:prstGeom>
        </p:spPr>
        <p:txBody>
          <a:bodyPr wrap="square">
            <a:spAutoFit/>
          </a:bodyPr>
          <a:lstStyle/>
          <a:p>
            <a:r>
              <a:rPr lang="en-US" altLang="en-US" sz="3966" dirty="0">
                <a:solidFill>
                  <a:srgbClr val="FFD516"/>
                </a:solidFill>
                <a:effectLst>
                  <a:outerShdw blurRad="38100" dist="38100" dir="2700000" algn="tl">
                    <a:srgbClr val="000000">
                      <a:alpha val="43137"/>
                    </a:srgbClr>
                  </a:outerShdw>
                </a:effectLst>
              </a:rPr>
              <a:t>Connect with us</a:t>
            </a:r>
            <a:endParaRPr lang="en-US" sz="3966" dirty="0"/>
          </a:p>
        </p:txBody>
      </p:sp>
      <p:pic>
        <p:nvPicPr>
          <p:cNvPr id="11" name="Picture 2" descr="https://www.veema.co.uk/assets/img/buttons/footer-button-subscribe_active.png">
            <a:extLst>
              <a:ext uri="{FF2B5EF4-FFF2-40B4-BE49-F238E27FC236}">
                <a16:creationId xmlns:a16="http://schemas.microsoft.com/office/drawing/2014/main" id="{D1A57BC0-7AEF-0B4E-95ED-BAEBA4A523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1165" y="5933040"/>
            <a:ext cx="3054585" cy="100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35588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8DF4E0-334C-D93D-756A-808B15B22919}"/>
              </a:ext>
            </a:extLst>
          </p:cNvPr>
          <p:cNvSpPr>
            <a:spLocks noGrp="1"/>
          </p:cNvSpPr>
          <p:nvPr>
            <p:ph type="title"/>
          </p:nvPr>
        </p:nvSpPr>
        <p:spPr/>
        <p:txBody>
          <a:bodyPr lIns="45719" tIns="45720" rIns="45719" bIns="45720" anchor="t">
            <a:normAutofit/>
          </a:bodyPr>
          <a:lstStyle/>
          <a:p>
            <a:r>
              <a:rPr lang="en-US" dirty="0"/>
              <a:t>Answer</a:t>
            </a:r>
          </a:p>
        </p:txBody>
      </p:sp>
      <p:sp>
        <p:nvSpPr>
          <p:cNvPr id="3" name="Text Placeholder 2">
            <a:extLst>
              <a:ext uri="{FF2B5EF4-FFF2-40B4-BE49-F238E27FC236}">
                <a16:creationId xmlns:a16="http://schemas.microsoft.com/office/drawing/2014/main" id="{65BCF45D-73CA-0848-EDAF-F2CB15F6B15A}"/>
              </a:ext>
            </a:extLst>
          </p:cNvPr>
          <p:cNvSpPr>
            <a:spLocks noGrp="1"/>
          </p:cNvSpPr>
          <p:nvPr>
            <p:ph type="body" idx="1"/>
          </p:nvPr>
        </p:nvSpPr>
        <p:spPr/>
        <p:txBody>
          <a:bodyPr lIns="45719" tIns="45720" rIns="45719" bIns="45720" anchor="t">
            <a:normAutofit/>
          </a:bodyPr>
          <a:lstStyle/>
          <a:p>
            <a:pPr marL="377825" indent="-377825"/>
            <a:r>
              <a:rPr lang="en-US" dirty="0">
                <a:solidFill>
                  <a:schemeClr val="tx2">
                    <a:lumMod val="76000"/>
                  </a:schemeClr>
                </a:solidFill>
              </a:rPr>
              <a:t>A - approximately 90%</a:t>
            </a:r>
            <a:endParaRPr lang="en-US">
              <a:solidFill>
                <a:schemeClr val="tx2">
                  <a:lumMod val="76000"/>
                </a:schemeClr>
              </a:solidFill>
            </a:endParaRPr>
          </a:p>
          <a:p>
            <a:pPr marL="377825" indent="-377825"/>
            <a:r>
              <a:rPr lang="en-US" dirty="0">
                <a:solidFill>
                  <a:schemeClr val="tx2">
                    <a:lumMod val="76000"/>
                  </a:schemeClr>
                </a:solidFill>
              </a:rPr>
              <a:t>This is backed up by the Ofcom data which found that:</a:t>
            </a:r>
            <a:endParaRPr lang="en-US">
              <a:solidFill>
                <a:schemeClr val="tx2">
                  <a:lumMod val="76000"/>
                </a:schemeClr>
              </a:solidFill>
            </a:endParaRPr>
          </a:p>
          <a:p>
            <a:pPr marL="377825" indent="-377825"/>
            <a:r>
              <a:rPr lang="en-US" dirty="0">
                <a:solidFill>
                  <a:schemeClr val="tx2">
                    <a:lumMod val="76000"/>
                  </a:schemeClr>
                </a:solidFill>
              </a:rPr>
              <a:t>More than six in ten (63%) children aged 3-17 had their own mobile phone in 2021, almost all of which were smartphones (61% compared to 2% with a non-smartphone). </a:t>
            </a:r>
            <a:endParaRPr lang="en-US">
              <a:solidFill>
                <a:schemeClr val="tx2">
                  <a:lumMod val="76000"/>
                </a:schemeClr>
              </a:solidFill>
            </a:endParaRPr>
          </a:p>
          <a:p>
            <a:pPr marL="377825" indent="-377825"/>
            <a:r>
              <a:rPr lang="en-US" dirty="0">
                <a:solidFill>
                  <a:schemeClr val="tx2">
                    <a:lumMod val="76000"/>
                  </a:schemeClr>
                </a:solidFill>
              </a:rPr>
              <a:t>The crucial years for acquisition of a mobile phone were between 9 and 11 years old: 44% rising to 91%</a:t>
            </a:r>
            <a:endParaRPr lang="en-US">
              <a:solidFill>
                <a:schemeClr val="tx2">
                  <a:lumMod val="76000"/>
                </a:schemeClr>
              </a:solidFill>
            </a:endParaRPr>
          </a:p>
          <a:p>
            <a:pPr marL="377825" indent="-377825"/>
            <a:r>
              <a:rPr lang="en-US" dirty="0">
                <a:solidFill>
                  <a:schemeClr val="tx2">
                    <a:lumMod val="76000"/>
                  </a:schemeClr>
                </a:solidFill>
              </a:rPr>
              <a:t>2020 research by YouGov found that by age six, 85% of children say they have access to a tablet at home, and 40% have their own tablet.</a:t>
            </a:r>
          </a:p>
          <a:p>
            <a:pPr marL="377825" indent="-377825"/>
            <a:endParaRPr lang="en-US" dirty="0"/>
          </a:p>
        </p:txBody>
      </p:sp>
    </p:spTree>
    <p:extLst>
      <p:ext uri="{BB962C8B-B14F-4D97-AF65-F5344CB8AC3E}">
        <p14:creationId xmlns:p14="http://schemas.microsoft.com/office/powerpoint/2010/main" val="80819088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D58712-FFD4-0126-597F-0B954035B12A}"/>
              </a:ext>
            </a:extLst>
          </p:cNvPr>
          <p:cNvSpPr>
            <a:spLocks noGrp="1"/>
          </p:cNvSpPr>
          <p:nvPr>
            <p:ph type="title"/>
          </p:nvPr>
        </p:nvSpPr>
        <p:spPr/>
        <p:txBody>
          <a:bodyPr lIns="45719" tIns="45720" rIns="45719" bIns="45720" anchor="t">
            <a:normAutofit/>
          </a:bodyPr>
          <a:lstStyle/>
          <a:p>
            <a:r>
              <a:rPr lang="en-US" dirty="0"/>
              <a:t>Question 4</a:t>
            </a:r>
          </a:p>
        </p:txBody>
      </p:sp>
      <p:sp>
        <p:nvSpPr>
          <p:cNvPr id="3" name="Text Placeholder 2">
            <a:extLst>
              <a:ext uri="{FF2B5EF4-FFF2-40B4-BE49-F238E27FC236}">
                <a16:creationId xmlns:a16="http://schemas.microsoft.com/office/drawing/2014/main" id="{E837AA67-5EFA-FE2D-9F33-8133E723529A}"/>
              </a:ext>
            </a:extLst>
          </p:cNvPr>
          <p:cNvSpPr>
            <a:spLocks noGrp="1"/>
          </p:cNvSpPr>
          <p:nvPr>
            <p:ph type="body" idx="1"/>
          </p:nvPr>
        </p:nvSpPr>
        <p:spPr/>
        <p:txBody>
          <a:bodyPr lIns="45719" tIns="45720" rIns="45719" bIns="45720" anchor="t">
            <a:normAutofit/>
          </a:bodyPr>
          <a:lstStyle/>
          <a:p>
            <a:pPr marL="377825" indent="-377825"/>
            <a:r>
              <a:rPr lang="en-US" dirty="0">
                <a:solidFill>
                  <a:schemeClr val="tx2">
                    <a:lumMod val="76000"/>
                  </a:schemeClr>
                </a:solidFill>
              </a:rPr>
              <a:t>According to the 2022 Ofcom report entitled ‘Children and parents: media use and attitudes’ when asked what they use the internet for, What was the most-cited activity amongst children aged 3-17?</a:t>
            </a:r>
            <a:endParaRPr lang="en-US">
              <a:solidFill>
                <a:schemeClr val="tx2">
                  <a:lumMod val="76000"/>
                </a:schemeClr>
              </a:solidFill>
            </a:endParaRPr>
          </a:p>
          <a:p>
            <a:pPr marL="377825" indent="-377825"/>
            <a:r>
              <a:rPr lang="en-US" dirty="0">
                <a:solidFill>
                  <a:schemeClr val="tx2">
                    <a:lumMod val="76000"/>
                  </a:schemeClr>
                </a:solidFill>
              </a:rPr>
              <a:t>a) Use of video-sharing platforms (VSPs)</a:t>
            </a:r>
            <a:endParaRPr lang="en-US">
              <a:solidFill>
                <a:schemeClr val="tx2">
                  <a:lumMod val="76000"/>
                </a:schemeClr>
              </a:solidFill>
            </a:endParaRPr>
          </a:p>
          <a:p>
            <a:pPr marL="377825" indent="-377825"/>
            <a:r>
              <a:rPr lang="en-US" dirty="0">
                <a:solidFill>
                  <a:schemeClr val="tx2">
                    <a:lumMod val="76000"/>
                  </a:schemeClr>
                </a:solidFill>
              </a:rPr>
              <a:t>b) Talking to friends on social media</a:t>
            </a:r>
            <a:endParaRPr lang="en-US">
              <a:solidFill>
                <a:schemeClr val="tx2">
                  <a:lumMod val="76000"/>
                </a:schemeClr>
              </a:solidFill>
            </a:endParaRPr>
          </a:p>
          <a:p>
            <a:pPr marL="377825" indent="-377825"/>
            <a:r>
              <a:rPr lang="en-US" dirty="0">
                <a:solidFill>
                  <a:schemeClr val="tx2">
                    <a:lumMod val="76000"/>
                  </a:schemeClr>
                </a:solidFill>
              </a:rPr>
              <a:t>c) Researching homework or their own projects</a:t>
            </a:r>
          </a:p>
          <a:p>
            <a:pPr marL="377825" indent="-377825"/>
            <a:endParaRPr lang="en-US" dirty="0"/>
          </a:p>
        </p:txBody>
      </p:sp>
    </p:spTree>
    <p:extLst>
      <p:ext uri="{BB962C8B-B14F-4D97-AF65-F5344CB8AC3E}">
        <p14:creationId xmlns:p14="http://schemas.microsoft.com/office/powerpoint/2010/main" val="168952022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CE998-64D6-42CA-F545-F40F61CC7A59}"/>
              </a:ext>
            </a:extLst>
          </p:cNvPr>
          <p:cNvSpPr>
            <a:spLocks noGrp="1"/>
          </p:cNvSpPr>
          <p:nvPr>
            <p:ph type="title"/>
          </p:nvPr>
        </p:nvSpPr>
        <p:spPr/>
        <p:txBody>
          <a:bodyPr lIns="45719" tIns="45720" rIns="45719" bIns="45720" anchor="t">
            <a:normAutofit/>
          </a:bodyPr>
          <a:lstStyle/>
          <a:p>
            <a:r>
              <a:rPr lang="en-US" dirty="0"/>
              <a:t>Answer</a:t>
            </a:r>
          </a:p>
        </p:txBody>
      </p:sp>
      <p:sp>
        <p:nvSpPr>
          <p:cNvPr id="3" name="Text Placeholder 2">
            <a:extLst>
              <a:ext uri="{FF2B5EF4-FFF2-40B4-BE49-F238E27FC236}">
                <a16:creationId xmlns:a16="http://schemas.microsoft.com/office/drawing/2014/main" id="{3B33C740-8C9C-3636-406D-7B9ACD992D69}"/>
              </a:ext>
            </a:extLst>
          </p:cNvPr>
          <p:cNvSpPr>
            <a:spLocks noGrp="1"/>
          </p:cNvSpPr>
          <p:nvPr>
            <p:ph type="body" idx="1"/>
          </p:nvPr>
        </p:nvSpPr>
        <p:spPr/>
        <p:txBody>
          <a:bodyPr lIns="45719" tIns="45720" rIns="45719" bIns="45720" anchor="t">
            <a:normAutofit/>
          </a:bodyPr>
          <a:lstStyle/>
          <a:p>
            <a:pPr marL="377825" indent="-377825"/>
            <a:r>
              <a:rPr lang="en-US" dirty="0">
                <a:solidFill>
                  <a:schemeClr val="tx2">
                    <a:lumMod val="76000"/>
                  </a:schemeClr>
                </a:solidFill>
              </a:rPr>
              <a:t>A - Use of video-sharing platforms (VSPs) was the most-cited activity among all children aged 3-17 (95%) and the most-cited activity particularly for children aged 3-4 (89%).</a:t>
            </a:r>
          </a:p>
          <a:p>
            <a:pPr marL="377825" indent="-377825"/>
            <a:endParaRPr lang="en-US" dirty="0">
              <a:solidFill>
                <a:schemeClr val="tx2">
                  <a:lumMod val="76000"/>
                </a:schemeClr>
              </a:solidFill>
            </a:endParaRPr>
          </a:p>
          <a:p>
            <a:pPr marL="377825" indent="-377825"/>
            <a:r>
              <a:rPr lang="en-US" dirty="0">
                <a:solidFill>
                  <a:schemeClr val="tx2">
                    <a:lumMod val="76000"/>
                  </a:schemeClr>
                </a:solidFill>
              </a:rPr>
              <a:t>While more than nine in ten children in each age group used VSPs to </a:t>
            </a:r>
            <a:r>
              <a:rPr lang="en-US" b="1" dirty="0">
                <a:solidFill>
                  <a:schemeClr val="tx2">
                    <a:lumMod val="76000"/>
                  </a:schemeClr>
                </a:solidFill>
              </a:rPr>
              <a:t>watch</a:t>
            </a:r>
            <a:r>
              <a:rPr lang="en-US" dirty="0">
                <a:solidFill>
                  <a:schemeClr val="tx2">
                    <a:lumMod val="76000"/>
                  </a:schemeClr>
                </a:solidFill>
              </a:rPr>
              <a:t> content, much lower proportions claimed to post videos that they had made themselves (31% of 3-17s).</a:t>
            </a:r>
          </a:p>
          <a:p>
            <a:pPr marL="377825" indent="-377825"/>
            <a:endParaRPr lang="en-US" dirty="0"/>
          </a:p>
        </p:txBody>
      </p:sp>
    </p:spTree>
    <p:extLst>
      <p:ext uri="{BB962C8B-B14F-4D97-AF65-F5344CB8AC3E}">
        <p14:creationId xmlns:p14="http://schemas.microsoft.com/office/powerpoint/2010/main" val="278955050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6F543-9FAB-3791-152C-8B13055D40C2}"/>
              </a:ext>
            </a:extLst>
          </p:cNvPr>
          <p:cNvSpPr>
            <a:spLocks noGrp="1"/>
          </p:cNvSpPr>
          <p:nvPr>
            <p:ph type="title"/>
          </p:nvPr>
        </p:nvSpPr>
        <p:spPr>
          <a:xfrm>
            <a:off x="591229" y="737609"/>
            <a:ext cx="12095799" cy="1256149"/>
          </a:xfrm>
        </p:spPr>
        <p:txBody>
          <a:bodyPr lIns="45719" tIns="45720" rIns="45719" bIns="45720" anchor="t">
            <a:normAutofit/>
          </a:bodyPr>
          <a:lstStyle/>
          <a:p>
            <a:r>
              <a:rPr lang="en-GB" dirty="0"/>
              <a:t>YouTube</a:t>
            </a:r>
            <a:endParaRPr lang="en-US" dirty="0"/>
          </a:p>
        </p:txBody>
      </p:sp>
      <p:sp>
        <p:nvSpPr>
          <p:cNvPr id="3" name="Text Placeholder 2">
            <a:extLst>
              <a:ext uri="{FF2B5EF4-FFF2-40B4-BE49-F238E27FC236}">
                <a16:creationId xmlns:a16="http://schemas.microsoft.com/office/drawing/2014/main" id="{68903517-E6E5-047C-D2E2-077ABA91C6C8}"/>
              </a:ext>
            </a:extLst>
          </p:cNvPr>
          <p:cNvSpPr>
            <a:spLocks noGrp="1"/>
          </p:cNvSpPr>
          <p:nvPr>
            <p:ph type="body" idx="1"/>
          </p:nvPr>
        </p:nvSpPr>
        <p:spPr>
          <a:xfrm>
            <a:off x="671989" y="1610433"/>
            <a:ext cx="11946642" cy="5142530"/>
          </a:xfrm>
        </p:spPr>
        <p:txBody>
          <a:bodyPr lIns="45719" tIns="45720" rIns="45719" bIns="45720" anchor="t">
            <a:normAutofit/>
          </a:bodyPr>
          <a:lstStyle/>
          <a:p>
            <a:pPr marL="377825" indent="-377825"/>
            <a:r>
              <a:rPr lang="en-GB" sz="1800" dirty="0">
                <a:solidFill>
                  <a:schemeClr val="tx2">
                    <a:lumMod val="76000"/>
                  </a:schemeClr>
                </a:solidFill>
              </a:rPr>
              <a:t>Hiding in plain sight! We forget it’s a social media platform</a:t>
            </a:r>
          </a:p>
          <a:p>
            <a:pPr marL="377825" indent="-377825"/>
            <a:r>
              <a:rPr lang="en-GB" sz="1800" dirty="0">
                <a:solidFill>
                  <a:schemeClr val="tx2">
                    <a:lumMod val="76000"/>
                  </a:schemeClr>
                </a:solidFill>
              </a:rPr>
              <a:t>Child-influencers, parent run child influencer accounts – there can be a lot of oversharing.</a:t>
            </a:r>
          </a:p>
          <a:p>
            <a:pPr marL="377825" indent="-377825"/>
            <a:r>
              <a:rPr lang="en-GB" sz="1800" dirty="0">
                <a:solidFill>
                  <a:schemeClr val="tx2">
                    <a:lumMod val="76000"/>
                  </a:schemeClr>
                </a:solidFill>
              </a:rPr>
              <a:t>Lots of advertisements aimed at children, often well hidden because not all countries rule you have to declare when something is a paid advertisement. 'Unboxing' or 'Play with me' videos can be targeted at young children.</a:t>
            </a:r>
          </a:p>
          <a:p>
            <a:pPr marL="377825" indent="-377825"/>
            <a:r>
              <a:rPr lang="en-GB" sz="1800" dirty="0">
                <a:solidFill>
                  <a:schemeClr val="tx2">
                    <a:lumMod val="76000"/>
                  </a:schemeClr>
                </a:solidFill>
              </a:rPr>
              <a:t>Influencers (not all!) have been found to be grooming young people, encouraging them to invest or selling poor quality items.</a:t>
            </a:r>
          </a:p>
          <a:p>
            <a:pPr marL="377825" indent="-377825"/>
            <a:r>
              <a:rPr lang="en-GB" sz="1800" dirty="0">
                <a:solidFill>
                  <a:schemeClr val="tx2">
                    <a:lumMod val="76000"/>
                  </a:schemeClr>
                </a:solidFill>
              </a:rPr>
              <a:t>'I'm going to be a footballer when I grow up' has become 'I'm going to be Youtuber'</a:t>
            </a:r>
          </a:p>
          <a:p>
            <a:pPr marL="377825" indent="-377825"/>
            <a:r>
              <a:rPr lang="en-GB" sz="1800" dirty="0">
                <a:solidFill>
                  <a:schemeClr val="tx2">
                    <a:lumMod val="76000"/>
                  </a:schemeClr>
                </a:solidFill>
              </a:rPr>
              <a:t>The competition to be popular can lead to dangerous pranks and shock tactics. </a:t>
            </a:r>
          </a:p>
          <a:p>
            <a:pPr marL="377825" indent="-377825"/>
            <a:r>
              <a:rPr lang="en-GB" sz="1800" dirty="0">
                <a:solidFill>
                  <a:schemeClr val="tx2">
                    <a:lumMod val="76000"/>
                  </a:schemeClr>
                </a:solidFill>
              </a:rPr>
              <a:t>Even '</a:t>
            </a:r>
            <a:r>
              <a:rPr lang="en-GB" sz="1800" dirty="0" err="1">
                <a:solidFill>
                  <a:schemeClr val="tx2">
                    <a:lumMod val="76000"/>
                  </a:schemeClr>
                </a:solidFill>
              </a:rPr>
              <a:t>Youtube</a:t>
            </a:r>
            <a:r>
              <a:rPr lang="en-GB" sz="1800" dirty="0">
                <a:solidFill>
                  <a:schemeClr val="tx2">
                    <a:lumMod val="76000"/>
                  </a:schemeClr>
                </a:solidFill>
              </a:rPr>
              <a:t> Kids' is not perfect and things have slipped through the net such as 'homemade' Peppa Pig videos</a:t>
            </a:r>
          </a:p>
          <a:p>
            <a:pPr marL="377825" indent="-377825"/>
            <a:r>
              <a:rPr lang="en-GB" sz="1800" dirty="0">
                <a:solidFill>
                  <a:schemeClr val="tx2">
                    <a:lumMod val="76000"/>
                  </a:schemeClr>
                </a:solidFill>
              </a:rPr>
              <a:t>Research has found that large gambling companies have paid for advertising on the pages of youtubers particularly popular with children and young people.</a:t>
            </a:r>
          </a:p>
          <a:p>
            <a:pPr marL="377825" indent="-377825"/>
            <a:r>
              <a:rPr lang="en-GB" sz="1800" dirty="0">
                <a:solidFill>
                  <a:schemeClr val="tx2">
                    <a:lumMod val="76000"/>
                  </a:schemeClr>
                </a:solidFill>
              </a:rPr>
              <a:t>Children can start chatting with strangers in the comments or email other users.</a:t>
            </a:r>
          </a:p>
          <a:p>
            <a:pPr marL="377825" indent="-377825"/>
            <a:r>
              <a:rPr lang="en-GB" sz="1800" dirty="0">
                <a:solidFill>
                  <a:schemeClr val="tx2">
                    <a:lumMod val="76000"/>
                  </a:schemeClr>
                </a:solidFill>
              </a:rPr>
              <a:t>Unregulated content – while something can be reported, it can't be unseen.</a:t>
            </a:r>
          </a:p>
          <a:p>
            <a:pPr marL="377825" indent="-377825"/>
            <a:r>
              <a:rPr lang="en-GB" sz="1800" dirty="0">
                <a:solidFill>
                  <a:schemeClr val="tx2">
                    <a:lumMod val="76000"/>
                  </a:schemeClr>
                </a:solidFill>
              </a:rPr>
              <a:t>Even using it in school requires the correct settings, to ensure that appropriate videos don't roll into other, inappropriate ones.</a:t>
            </a:r>
          </a:p>
        </p:txBody>
      </p:sp>
    </p:spTree>
    <p:extLst>
      <p:ext uri="{BB962C8B-B14F-4D97-AF65-F5344CB8AC3E}">
        <p14:creationId xmlns:p14="http://schemas.microsoft.com/office/powerpoint/2010/main" val="72211805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6F543-9FAB-3791-152C-8B13055D40C2}"/>
              </a:ext>
            </a:extLst>
          </p:cNvPr>
          <p:cNvSpPr>
            <a:spLocks noGrp="1"/>
          </p:cNvSpPr>
          <p:nvPr>
            <p:ph type="title"/>
          </p:nvPr>
        </p:nvSpPr>
        <p:spPr>
          <a:xfrm>
            <a:off x="-1309729" y="632012"/>
            <a:ext cx="12095799" cy="1256149"/>
          </a:xfrm>
        </p:spPr>
        <p:txBody>
          <a:bodyPr lIns="45719" tIns="45720" rIns="45719" bIns="45720" anchor="t">
            <a:normAutofit/>
          </a:bodyPr>
          <a:lstStyle/>
          <a:p>
            <a:r>
              <a:rPr lang="en-GB" dirty="0" err="1"/>
              <a:t>Whatsapp</a:t>
            </a:r>
            <a:endParaRPr lang="en-US" dirty="0" err="1"/>
          </a:p>
        </p:txBody>
      </p:sp>
      <p:sp>
        <p:nvSpPr>
          <p:cNvPr id="3" name="Text Placeholder 2">
            <a:extLst>
              <a:ext uri="{FF2B5EF4-FFF2-40B4-BE49-F238E27FC236}">
                <a16:creationId xmlns:a16="http://schemas.microsoft.com/office/drawing/2014/main" id="{68903517-E6E5-047C-D2E2-077ABA91C6C8}"/>
              </a:ext>
            </a:extLst>
          </p:cNvPr>
          <p:cNvSpPr>
            <a:spLocks noGrp="1"/>
          </p:cNvSpPr>
          <p:nvPr>
            <p:ph type="body" idx="1"/>
          </p:nvPr>
        </p:nvSpPr>
        <p:spPr>
          <a:xfrm>
            <a:off x="671989" y="1610433"/>
            <a:ext cx="8043689" cy="5142530"/>
          </a:xfrm>
        </p:spPr>
        <p:txBody>
          <a:bodyPr lIns="45719" tIns="45720" rIns="45719" bIns="45720" anchor="t">
            <a:normAutofit fontScale="92500" lnSpcReduction="10000"/>
          </a:bodyPr>
          <a:lstStyle/>
          <a:p>
            <a:pPr marL="377825" indent="-377825"/>
            <a:r>
              <a:rPr lang="en-GB" sz="1800" dirty="0"/>
              <a:t>In the UK at least, has a higher age rating than most other platforms</a:t>
            </a:r>
          </a:p>
          <a:p>
            <a:pPr marL="377825" indent="-377825"/>
            <a:r>
              <a:rPr lang="en-GB" sz="1800" dirty="0"/>
              <a:t>Because of its end to end encryption</a:t>
            </a:r>
          </a:p>
          <a:p>
            <a:pPr marL="377825" indent="-377825"/>
            <a:r>
              <a:rPr lang="en-GB" sz="1800" dirty="0"/>
              <a:t>...and because of this, it's a gift to those who don't want others to see their conversations.</a:t>
            </a:r>
          </a:p>
          <a:p>
            <a:pPr marL="377825" indent="-377825"/>
            <a:r>
              <a:rPr lang="en-GB" sz="1800" dirty="0"/>
              <a:t>We know that research has found that while previously, pro-ana and pro-mia accounts on Instagram might link to websites where tips for those with eating disorders could be found – now there are suggestions to join private </a:t>
            </a:r>
            <a:r>
              <a:rPr lang="en-GB" sz="1800" dirty="0" err="1"/>
              <a:t>Whatsapp</a:t>
            </a:r>
            <a:r>
              <a:rPr lang="en-GB" sz="1800" dirty="0"/>
              <a:t> groups</a:t>
            </a:r>
          </a:p>
          <a:p>
            <a:pPr marL="377825" indent="-377825"/>
            <a:r>
              <a:rPr lang="en-GB" sz="1800" dirty="0"/>
              <a:t>Just today (November 2024), the BBC have reported about fertility scams in West Africa where vulnerable couples are targeted and then added to secret </a:t>
            </a:r>
            <a:r>
              <a:rPr lang="en-GB" sz="1800" dirty="0" err="1"/>
              <a:t>whatsapp</a:t>
            </a:r>
            <a:r>
              <a:rPr lang="en-GB" sz="1800" dirty="0"/>
              <a:t> groups by 'Doctors' and 'fertility specialists'.</a:t>
            </a:r>
          </a:p>
          <a:p>
            <a:pPr marL="377825" indent="-377825"/>
            <a:r>
              <a:rPr lang="en-GB" sz="1800" dirty="0"/>
              <a:t>It only takes a groomer to groom one child then ask them to set up a group with all their friends, to have lots more contacts!</a:t>
            </a:r>
          </a:p>
          <a:p>
            <a:pPr marL="377825" indent="-377825"/>
            <a:r>
              <a:rPr lang="en-GB" sz="1800" dirty="0"/>
              <a:t>Settings need to change in order to have to accept a group request, rather than automatic adding</a:t>
            </a:r>
          </a:p>
          <a:p>
            <a:pPr marL="377825" indent="-377825"/>
            <a:r>
              <a:rPr lang="en-GB" sz="1800" dirty="0"/>
              <a:t>In regard to indecent images, it's important to changer settings so shared images via </a:t>
            </a:r>
            <a:r>
              <a:rPr lang="en-GB" sz="1800" dirty="0" err="1"/>
              <a:t>Whatsapp</a:t>
            </a:r>
            <a:r>
              <a:rPr lang="en-GB" sz="1800" dirty="0"/>
              <a:t> don't automatically save in the device's images.</a:t>
            </a:r>
          </a:p>
          <a:p>
            <a:pPr marL="377825" indent="-377825"/>
            <a:r>
              <a:rPr lang="en-GB" sz="1800" dirty="0"/>
              <a:t>Children don't always realise they're sharing their location</a:t>
            </a:r>
          </a:p>
        </p:txBody>
      </p:sp>
      <p:pic>
        <p:nvPicPr>
          <p:cNvPr id="6" name="Picture 5" descr="Young people looking at smartphones">
            <a:extLst>
              <a:ext uri="{FF2B5EF4-FFF2-40B4-BE49-F238E27FC236}">
                <a16:creationId xmlns:a16="http://schemas.microsoft.com/office/drawing/2014/main" id="{52D31E47-1634-645F-0515-C854945A07F3}"/>
              </a:ext>
            </a:extLst>
          </p:cNvPr>
          <p:cNvPicPr>
            <a:picLocks noChangeAspect="1"/>
          </p:cNvPicPr>
          <p:nvPr/>
        </p:nvPicPr>
        <p:blipFill>
          <a:blip r:embed="rId2"/>
          <a:stretch>
            <a:fillRect/>
          </a:stretch>
        </p:blipFill>
        <p:spPr>
          <a:xfrm>
            <a:off x="8701634" y="1886525"/>
            <a:ext cx="4888014" cy="3269404"/>
          </a:xfrm>
          <a:prstGeom prst="rect">
            <a:avLst/>
          </a:prstGeom>
        </p:spPr>
      </p:pic>
    </p:spTree>
    <p:extLst>
      <p:ext uri="{BB962C8B-B14F-4D97-AF65-F5344CB8AC3E}">
        <p14:creationId xmlns:p14="http://schemas.microsoft.com/office/powerpoint/2010/main" val="312282897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6F543-9FAB-3791-152C-8B13055D40C2}"/>
              </a:ext>
            </a:extLst>
          </p:cNvPr>
          <p:cNvSpPr>
            <a:spLocks noGrp="1"/>
          </p:cNvSpPr>
          <p:nvPr>
            <p:ph type="title"/>
          </p:nvPr>
        </p:nvSpPr>
        <p:spPr>
          <a:xfrm>
            <a:off x="591229" y="737609"/>
            <a:ext cx="12095799" cy="1256149"/>
          </a:xfrm>
        </p:spPr>
        <p:txBody>
          <a:bodyPr lIns="45719" tIns="45720" rIns="45719" bIns="45720" anchor="t">
            <a:normAutofit/>
          </a:bodyPr>
          <a:lstStyle/>
          <a:p>
            <a:r>
              <a:rPr lang="en-GB" dirty="0"/>
              <a:t>Instagram</a:t>
            </a:r>
            <a:endParaRPr lang="en-US" dirty="0"/>
          </a:p>
        </p:txBody>
      </p:sp>
      <p:sp>
        <p:nvSpPr>
          <p:cNvPr id="3" name="Text Placeholder 2">
            <a:extLst>
              <a:ext uri="{FF2B5EF4-FFF2-40B4-BE49-F238E27FC236}">
                <a16:creationId xmlns:a16="http://schemas.microsoft.com/office/drawing/2014/main" id="{68903517-E6E5-047C-D2E2-077ABA91C6C8}"/>
              </a:ext>
            </a:extLst>
          </p:cNvPr>
          <p:cNvSpPr>
            <a:spLocks noGrp="1"/>
          </p:cNvSpPr>
          <p:nvPr>
            <p:ph type="body" idx="1"/>
          </p:nvPr>
        </p:nvSpPr>
        <p:spPr>
          <a:xfrm>
            <a:off x="663581" y="1543156"/>
            <a:ext cx="11946642" cy="5142530"/>
          </a:xfrm>
        </p:spPr>
        <p:txBody>
          <a:bodyPr lIns="45719" tIns="45720" rIns="45719" bIns="45720" anchor="t">
            <a:normAutofit/>
          </a:bodyPr>
          <a:lstStyle/>
          <a:p>
            <a:pPr marL="377825" indent="-377825"/>
            <a:r>
              <a:rPr lang="en-GB" sz="2000" dirty="0"/>
              <a:t>Again, we can find that children may have more than one account</a:t>
            </a:r>
          </a:p>
          <a:p>
            <a:pPr marL="377825" indent="-377825"/>
            <a:r>
              <a:rPr lang="en-GB" sz="2000" dirty="0"/>
              <a:t>Images belong to Meta...and can be used to train AI</a:t>
            </a:r>
          </a:p>
          <a:p>
            <a:pPr marL="377825" indent="-377825"/>
            <a:r>
              <a:rPr lang="en-GB" sz="2000" dirty="0"/>
              <a:t>Hours of 'doom-scrolling' can lead to addiction...getting children to predict and then check their screentime can be sobering.</a:t>
            </a:r>
          </a:p>
          <a:p>
            <a:pPr marL="377825" indent="-377825"/>
            <a:r>
              <a:rPr lang="en-GB" sz="2000" dirty="0"/>
              <a:t>The algorithm does seem to have an agenda...for instance, many people have complained that when they have tried to post about Gaza for instance, their posts are 'shadow-banned'.</a:t>
            </a:r>
          </a:p>
          <a:p>
            <a:pPr marL="377825" indent="-377825"/>
            <a:r>
              <a:rPr lang="en-GB" sz="2000" dirty="0"/>
              <a:t>Unfortunately, the algorithm may also make suggestions for your child which may not be helpful for them...sometimes based on what they've looked at before, sometimes not.</a:t>
            </a:r>
          </a:p>
          <a:p>
            <a:pPr marL="377825" indent="-377825"/>
            <a:r>
              <a:rPr lang="en-GB" sz="2000" dirty="0"/>
              <a:t>'</a:t>
            </a:r>
            <a:r>
              <a:rPr lang="en-GB" sz="2000" err="1"/>
              <a:t>Baitout</a:t>
            </a:r>
            <a:r>
              <a:rPr lang="en-GB" sz="2000" dirty="0"/>
              <a:t> pages' can be created to body-shame, share indecent images and sexually bully others.</a:t>
            </a:r>
          </a:p>
          <a:p>
            <a:pPr marL="377825" indent="-377825"/>
            <a:r>
              <a:rPr lang="en-GB" sz="2000" dirty="0"/>
              <a:t>The development of stories a few years ago has at times led to children posting things they may not usually post, knowing it will 'disappear' after several hours.</a:t>
            </a:r>
          </a:p>
          <a:p>
            <a:pPr marL="377825" indent="-377825"/>
            <a:r>
              <a:rPr lang="en-GB" sz="2000" dirty="0"/>
              <a:t>The 'share to close friends' function can help to safeguard children but it can also be used as a way to avoid parents/carers monitoring what is posted.</a:t>
            </a:r>
          </a:p>
          <a:p>
            <a:pPr marL="377825" indent="-377825"/>
            <a:r>
              <a:rPr lang="en-GB" sz="2000" dirty="0"/>
              <a:t>Instagram's filters have been found to be 'inherently racist' - what do we think this means?</a:t>
            </a:r>
          </a:p>
        </p:txBody>
      </p:sp>
    </p:spTree>
    <p:extLst>
      <p:ext uri="{BB962C8B-B14F-4D97-AF65-F5344CB8AC3E}">
        <p14:creationId xmlns:p14="http://schemas.microsoft.com/office/powerpoint/2010/main" val="328638261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C19F8-5AD3-BDC6-E780-F1AE509C3AAC}"/>
              </a:ext>
            </a:extLst>
          </p:cNvPr>
          <p:cNvSpPr>
            <a:spLocks noGrp="1"/>
          </p:cNvSpPr>
          <p:nvPr>
            <p:ph type="title"/>
          </p:nvPr>
        </p:nvSpPr>
        <p:spPr/>
        <p:txBody>
          <a:bodyPr lIns="45719" tIns="45720" rIns="45719" bIns="45720" anchor="t">
            <a:normAutofit/>
          </a:bodyPr>
          <a:lstStyle/>
          <a:p>
            <a:r>
              <a:rPr lang="en-GB" dirty="0"/>
              <a:t>Encouraging Safe Practice</a:t>
            </a:r>
          </a:p>
        </p:txBody>
      </p:sp>
      <p:sp>
        <p:nvSpPr>
          <p:cNvPr id="3" name="Text Placeholder 2">
            <a:extLst>
              <a:ext uri="{FF2B5EF4-FFF2-40B4-BE49-F238E27FC236}">
                <a16:creationId xmlns:a16="http://schemas.microsoft.com/office/drawing/2014/main" id="{20EA58C7-57F7-1C77-A573-A7F9A3C74366}"/>
              </a:ext>
            </a:extLst>
          </p:cNvPr>
          <p:cNvSpPr>
            <a:spLocks noGrp="1"/>
          </p:cNvSpPr>
          <p:nvPr>
            <p:ph type="body" idx="1"/>
          </p:nvPr>
        </p:nvSpPr>
        <p:spPr>
          <a:xfrm>
            <a:off x="671989" y="1462607"/>
            <a:ext cx="12095799" cy="5290356"/>
          </a:xfrm>
        </p:spPr>
        <p:txBody>
          <a:bodyPr lIns="45719" tIns="45720" rIns="45719" bIns="45720" anchor="t">
            <a:normAutofit/>
          </a:bodyPr>
          <a:lstStyle/>
          <a:p>
            <a:pPr marL="377825" indent="-377825"/>
            <a:r>
              <a:rPr lang="en-GB" dirty="0"/>
              <a:t>Advise parents/carers to think about parental settings on devices BEFORE buying them. This time of year is perfect! </a:t>
            </a:r>
          </a:p>
          <a:p>
            <a:pPr marL="377825" indent="-377825"/>
            <a:r>
              <a:rPr lang="en-GB" dirty="0"/>
              <a:t>Check the age settings on platforms, and the age certificates on games via the </a:t>
            </a:r>
            <a:r>
              <a:rPr lang="en-GB" dirty="0" err="1"/>
              <a:t>PEGi</a:t>
            </a:r>
            <a:r>
              <a:rPr lang="en-GB" dirty="0"/>
              <a:t> website.</a:t>
            </a:r>
          </a:p>
          <a:p>
            <a:pPr marL="377825" indent="-377825"/>
            <a:r>
              <a:rPr lang="en-GB" dirty="0"/>
              <a:t>Schools are allowed to request parents/carers don't let their child start or join a class WhatsApp group!</a:t>
            </a:r>
          </a:p>
          <a:p>
            <a:pPr marL="377825" indent="-377825"/>
            <a:r>
              <a:rPr lang="en-GB" dirty="0"/>
              <a:t>A Social Media Family Agreement or Charter</a:t>
            </a:r>
          </a:p>
          <a:p>
            <a:pPr marL="377825" indent="-377825"/>
            <a:r>
              <a:rPr lang="en-GB" dirty="0"/>
              <a:t>We have an acceptable use agreement for our school staff and students – why not share this with families so they can create their own?</a:t>
            </a:r>
          </a:p>
          <a:p>
            <a:pPr marL="377825" indent="-377825"/>
            <a:r>
              <a:rPr lang="en-GB" dirty="0"/>
              <a:t>Removing devices an hour before bedtime</a:t>
            </a:r>
          </a:p>
          <a:p>
            <a:pPr marL="377825" indent="-377825"/>
            <a:r>
              <a:rPr lang="en-GB" dirty="0"/>
              <a:t>A weekly check-in</a:t>
            </a:r>
          </a:p>
          <a:p>
            <a:pPr marL="377825" indent="-377825"/>
            <a:endParaRPr lang="en-GB" dirty="0"/>
          </a:p>
        </p:txBody>
      </p:sp>
    </p:spTree>
    <p:extLst>
      <p:ext uri="{BB962C8B-B14F-4D97-AF65-F5344CB8AC3E}">
        <p14:creationId xmlns:p14="http://schemas.microsoft.com/office/powerpoint/2010/main" val="324729069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0CFDA2-0483-7C2D-1107-FE41249E303C}"/>
              </a:ext>
            </a:extLst>
          </p:cNvPr>
          <p:cNvSpPr>
            <a:spLocks noGrp="1"/>
          </p:cNvSpPr>
          <p:nvPr>
            <p:ph type="title"/>
          </p:nvPr>
        </p:nvSpPr>
        <p:spPr/>
        <p:txBody>
          <a:bodyPr lIns="45719" tIns="45720" rIns="45719" bIns="45720" anchor="t">
            <a:normAutofit/>
          </a:bodyPr>
          <a:lstStyle/>
          <a:p>
            <a:r>
              <a:rPr lang="en-US" dirty="0"/>
              <a:t>Modelling Online Safety at School</a:t>
            </a:r>
          </a:p>
        </p:txBody>
      </p:sp>
      <p:sp>
        <p:nvSpPr>
          <p:cNvPr id="3" name="Text Placeholder 2">
            <a:extLst>
              <a:ext uri="{FF2B5EF4-FFF2-40B4-BE49-F238E27FC236}">
                <a16:creationId xmlns:a16="http://schemas.microsoft.com/office/drawing/2014/main" id="{29306C6E-E284-05EB-3583-9035AE543873}"/>
              </a:ext>
            </a:extLst>
          </p:cNvPr>
          <p:cNvSpPr>
            <a:spLocks noGrp="1"/>
          </p:cNvSpPr>
          <p:nvPr>
            <p:ph type="body" idx="1"/>
          </p:nvPr>
        </p:nvSpPr>
        <p:spPr>
          <a:xfrm>
            <a:off x="671989" y="1448863"/>
            <a:ext cx="12095799" cy="5304100"/>
          </a:xfrm>
        </p:spPr>
        <p:txBody>
          <a:bodyPr lIns="45719" tIns="45720" rIns="45719" bIns="45720" anchor="t">
            <a:normAutofit fontScale="85000" lnSpcReduction="10000"/>
          </a:bodyPr>
          <a:lstStyle/>
          <a:p>
            <a:pPr marL="377825" indent="-377825"/>
            <a:r>
              <a:rPr lang="en-US" dirty="0">
                <a:solidFill>
                  <a:schemeClr val="tx2">
                    <a:lumMod val="76000"/>
                  </a:schemeClr>
                </a:solidFill>
              </a:rPr>
              <a:t>Malachi sets his class some homework and reminds them of the need to take a physical break if they’re doing their work online. They briefly run through ideas to spot ‘fake news’.</a:t>
            </a:r>
            <a:endParaRPr lang="en-US">
              <a:solidFill>
                <a:schemeClr val="tx2">
                  <a:lumMod val="76000"/>
                </a:schemeClr>
              </a:solidFill>
            </a:endParaRPr>
          </a:p>
          <a:p>
            <a:pPr marL="0" indent="0">
              <a:buNone/>
            </a:pPr>
            <a:endParaRPr lang="en-US" dirty="0">
              <a:solidFill>
                <a:schemeClr val="tx2">
                  <a:lumMod val="76000"/>
                </a:schemeClr>
              </a:solidFill>
            </a:endParaRPr>
          </a:p>
          <a:p>
            <a:pPr marL="377825" indent="-377825"/>
            <a:r>
              <a:rPr lang="en-US" dirty="0">
                <a:solidFill>
                  <a:schemeClr val="tx2">
                    <a:lumMod val="76000"/>
                  </a:schemeClr>
                </a:solidFill>
              </a:rPr>
              <a:t>Tommy chats to children as he serves their lunch. He says ‘I love gaming too...I allow myself 2 hours of gaming then I go for a walk around the block’.</a:t>
            </a:r>
            <a:endParaRPr lang="en-US">
              <a:solidFill>
                <a:schemeClr val="tx2">
                  <a:lumMod val="76000"/>
                </a:schemeClr>
              </a:solidFill>
            </a:endParaRPr>
          </a:p>
          <a:p>
            <a:pPr marL="0" indent="0">
              <a:buNone/>
            </a:pPr>
            <a:endParaRPr lang="en-US" dirty="0">
              <a:solidFill>
                <a:schemeClr val="tx2">
                  <a:lumMod val="76000"/>
                </a:schemeClr>
              </a:solidFill>
            </a:endParaRPr>
          </a:p>
          <a:p>
            <a:pPr marL="377825" indent="-377825"/>
            <a:r>
              <a:rPr lang="en-US" dirty="0">
                <a:solidFill>
                  <a:schemeClr val="tx2">
                    <a:lumMod val="76000"/>
                  </a:schemeClr>
                </a:solidFill>
              </a:rPr>
              <a:t>Magda is taking pictures of an area of school that needs a builder to quote for repairs. She lets the children know she is taking pictures so they can stay out of the way. She shows them the pictures when she has taken them to show they are not in them.</a:t>
            </a:r>
            <a:endParaRPr lang="en-US">
              <a:solidFill>
                <a:schemeClr val="tx2">
                  <a:lumMod val="76000"/>
                </a:schemeClr>
              </a:solidFill>
            </a:endParaRPr>
          </a:p>
          <a:p>
            <a:pPr marL="0" indent="0">
              <a:buNone/>
            </a:pPr>
            <a:endParaRPr lang="en-US" dirty="0">
              <a:solidFill>
                <a:schemeClr val="tx2">
                  <a:lumMod val="76000"/>
                </a:schemeClr>
              </a:solidFill>
            </a:endParaRPr>
          </a:p>
          <a:p>
            <a:pPr marL="377825" indent="-377825"/>
            <a:r>
              <a:rPr lang="en-US" dirty="0">
                <a:solidFill>
                  <a:schemeClr val="tx2">
                    <a:lumMod val="76000"/>
                  </a:schemeClr>
                </a:solidFill>
              </a:rPr>
              <a:t>Aisha chats with the children as she packs up her device: ‘I need to switch this off properly because I need to keep my passwords private’</a:t>
            </a:r>
            <a:endParaRPr lang="en-US">
              <a:solidFill>
                <a:schemeClr val="tx2">
                  <a:lumMod val="76000"/>
                </a:schemeClr>
              </a:solidFill>
            </a:endParaRPr>
          </a:p>
          <a:p>
            <a:pPr marL="0" indent="0">
              <a:buNone/>
            </a:pPr>
            <a:endParaRPr lang="en-US" dirty="0">
              <a:solidFill>
                <a:schemeClr val="tx2">
                  <a:lumMod val="76000"/>
                </a:schemeClr>
              </a:solidFill>
            </a:endParaRPr>
          </a:p>
          <a:p>
            <a:pPr marL="377825" indent="-377825"/>
            <a:r>
              <a:rPr lang="en-US" dirty="0">
                <a:solidFill>
                  <a:schemeClr val="tx2">
                    <a:lumMod val="76000"/>
                  </a:schemeClr>
                </a:solidFill>
              </a:rPr>
              <a:t>Gill is giving a school tour to a prospective parent. She explains the uniform policy and reminds them to ‘cover the badge if you put first day pictures online!’</a:t>
            </a:r>
          </a:p>
          <a:p>
            <a:pPr marL="377825" indent="-377825"/>
            <a:endParaRPr lang="en-US" dirty="0"/>
          </a:p>
        </p:txBody>
      </p:sp>
    </p:spTree>
    <p:extLst>
      <p:ext uri="{BB962C8B-B14F-4D97-AF65-F5344CB8AC3E}">
        <p14:creationId xmlns:p14="http://schemas.microsoft.com/office/powerpoint/2010/main" val="305253713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8FF88-B3DC-AF81-6158-34BD759B1CA3}"/>
              </a:ext>
            </a:extLst>
          </p:cNvPr>
          <p:cNvSpPr>
            <a:spLocks noGrp="1"/>
          </p:cNvSpPr>
          <p:nvPr>
            <p:ph type="title"/>
          </p:nvPr>
        </p:nvSpPr>
        <p:spPr/>
        <p:txBody>
          <a:bodyPr lIns="45719" tIns="45720" rIns="45719" bIns="45720" anchor="t">
            <a:normAutofit/>
          </a:bodyPr>
          <a:lstStyle/>
          <a:p>
            <a:r>
              <a:rPr lang="en-US" dirty="0"/>
              <a:t>Nudge Reminders</a:t>
            </a:r>
          </a:p>
        </p:txBody>
      </p:sp>
      <p:sp>
        <p:nvSpPr>
          <p:cNvPr id="3" name="Text Placeholder 2">
            <a:extLst>
              <a:ext uri="{FF2B5EF4-FFF2-40B4-BE49-F238E27FC236}">
                <a16:creationId xmlns:a16="http://schemas.microsoft.com/office/drawing/2014/main" id="{675A82F9-5C1D-E9AC-EFB7-A9D8423958FA}"/>
              </a:ext>
            </a:extLst>
          </p:cNvPr>
          <p:cNvSpPr>
            <a:spLocks noGrp="1"/>
          </p:cNvSpPr>
          <p:nvPr>
            <p:ph type="body" idx="1"/>
          </p:nvPr>
        </p:nvSpPr>
        <p:spPr>
          <a:xfrm>
            <a:off x="671989" y="1765714"/>
            <a:ext cx="12095799" cy="4701320"/>
          </a:xfrm>
        </p:spPr>
        <p:txBody>
          <a:bodyPr lIns="45719" tIns="45720" rIns="45719" bIns="45720" anchor="t">
            <a:normAutofit fontScale="92500" lnSpcReduction="20000"/>
          </a:bodyPr>
          <a:lstStyle/>
          <a:p>
            <a:pPr marL="377825" indent="-377825">
              <a:buFont typeface="Calibri"/>
              <a:buChar char="-"/>
            </a:pPr>
            <a:r>
              <a:rPr lang="en-US" dirty="0">
                <a:solidFill>
                  <a:schemeClr val="tx2">
                    <a:lumMod val="76000"/>
                  </a:schemeClr>
                </a:solidFill>
              </a:rPr>
              <a:t>Tell parents/carers what you are modelling at school – and encourage them to do the same!</a:t>
            </a:r>
          </a:p>
          <a:p>
            <a:pPr marL="377825" indent="-377825">
              <a:buFont typeface="Calibri"/>
              <a:buChar char="-"/>
            </a:pPr>
            <a:r>
              <a:rPr lang="en-US" dirty="0">
                <a:solidFill>
                  <a:schemeClr val="tx2">
                    <a:lumMod val="76000"/>
                  </a:schemeClr>
                </a:solidFill>
              </a:rPr>
              <a:t>Talking about online safety is in many ways more important than understanding all the technology. 'Dinner table discussions' for different age groups, e.g.</a:t>
            </a:r>
          </a:p>
          <a:p>
            <a:pPr marL="377825" indent="-377825">
              <a:buFont typeface="Calibri"/>
              <a:buChar char="-"/>
            </a:pPr>
            <a:endParaRPr lang="en-US" dirty="0">
              <a:solidFill>
                <a:schemeClr val="tx2">
                  <a:lumMod val="76000"/>
                </a:schemeClr>
              </a:solidFill>
            </a:endParaRPr>
          </a:p>
          <a:p>
            <a:pPr marL="0" indent="0">
              <a:buNone/>
            </a:pPr>
            <a:r>
              <a:rPr lang="en-US" dirty="0">
                <a:solidFill>
                  <a:schemeClr val="tx2">
                    <a:lumMod val="76000"/>
                  </a:schemeClr>
                </a:solidFill>
              </a:rPr>
              <a:t>Talk with your 2nd grader about characters we know who might lie to get their own way...how might someone do this online?</a:t>
            </a:r>
          </a:p>
          <a:p>
            <a:pPr marL="0" indent="0">
              <a:buNone/>
            </a:pPr>
            <a:endParaRPr lang="en-US" dirty="0">
              <a:solidFill>
                <a:schemeClr val="tx2">
                  <a:lumMod val="76000"/>
                </a:schemeClr>
              </a:solidFill>
            </a:endParaRPr>
          </a:p>
          <a:p>
            <a:pPr marL="0" indent="0">
              <a:buNone/>
            </a:pPr>
            <a:r>
              <a:rPr lang="en-US" dirty="0">
                <a:solidFill>
                  <a:schemeClr val="tx2">
                    <a:lumMod val="76000"/>
                  </a:schemeClr>
                </a:solidFill>
              </a:rPr>
              <a:t>Talk with your 11 year old about fake news – is there anyone famous who has been found to be a liar? What reasons might they have to lie?</a:t>
            </a:r>
          </a:p>
          <a:p>
            <a:pPr marL="0" indent="0">
              <a:buNone/>
            </a:pPr>
            <a:endParaRPr lang="en-US" dirty="0">
              <a:solidFill>
                <a:schemeClr val="tx2">
                  <a:lumMod val="76000"/>
                </a:schemeClr>
              </a:solidFill>
            </a:endParaRPr>
          </a:p>
          <a:p>
            <a:pPr marL="0" indent="0">
              <a:buNone/>
            </a:pPr>
            <a:r>
              <a:rPr lang="en-US" dirty="0">
                <a:solidFill>
                  <a:schemeClr val="tx2">
                    <a:lumMod val="76000"/>
                  </a:schemeClr>
                </a:solidFill>
              </a:rPr>
              <a:t>Talk with your 17 year old about the scandal in the news involving images of Actor/Actress? What can be the pros and cons of posting images of ourselves online?</a:t>
            </a:r>
          </a:p>
        </p:txBody>
      </p:sp>
    </p:spTree>
    <p:extLst>
      <p:ext uri="{BB962C8B-B14F-4D97-AF65-F5344CB8AC3E}">
        <p14:creationId xmlns:p14="http://schemas.microsoft.com/office/powerpoint/2010/main" val="249919160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86178-C566-569F-9E1F-626162C9B008}"/>
              </a:ext>
            </a:extLst>
          </p:cNvPr>
          <p:cNvSpPr>
            <a:spLocks noGrp="1"/>
          </p:cNvSpPr>
          <p:nvPr>
            <p:ph type="title"/>
          </p:nvPr>
        </p:nvSpPr>
        <p:spPr/>
        <p:txBody>
          <a:bodyPr lIns="45719" tIns="45720" rIns="45719" bIns="45720" anchor="t">
            <a:normAutofit/>
          </a:bodyPr>
          <a:lstStyle/>
          <a:p>
            <a:r>
              <a:rPr lang="en-US" dirty="0"/>
              <a:t>Make the most of times they're in!</a:t>
            </a:r>
          </a:p>
        </p:txBody>
      </p:sp>
      <p:sp>
        <p:nvSpPr>
          <p:cNvPr id="3" name="Text Placeholder 2">
            <a:extLst>
              <a:ext uri="{FF2B5EF4-FFF2-40B4-BE49-F238E27FC236}">
                <a16:creationId xmlns:a16="http://schemas.microsoft.com/office/drawing/2014/main" id="{73DD268F-8B20-5158-DCC9-6F4D8EEB62A1}"/>
              </a:ext>
            </a:extLst>
          </p:cNvPr>
          <p:cNvSpPr>
            <a:spLocks noGrp="1"/>
          </p:cNvSpPr>
          <p:nvPr>
            <p:ph type="body" idx="1"/>
          </p:nvPr>
        </p:nvSpPr>
        <p:spPr>
          <a:xfrm>
            <a:off x="671989" y="1541613"/>
            <a:ext cx="12095799" cy="5211350"/>
          </a:xfrm>
        </p:spPr>
        <p:txBody>
          <a:bodyPr lIns="45719" tIns="45720" rIns="45719" bIns="45720" anchor="t">
            <a:noAutofit/>
          </a:bodyPr>
          <a:lstStyle/>
          <a:p>
            <a:pPr marL="377825" indent="-377825"/>
            <a:r>
              <a:rPr lang="en-US" sz="2200" dirty="0">
                <a:solidFill>
                  <a:schemeClr val="tx2">
                    <a:lumMod val="76000"/>
                  </a:schemeClr>
                </a:solidFill>
              </a:rPr>
              <a:t>Consider your top 3:</a:t>
            </a:r>
          </a:p>
          <a:p>
            <a:pPr marL="0" indent="0">
              <a:buNone/>
            </a:pPr>
            <a:r>
              <a:rPr lang="en-US" sz="2200" dirty="0">
                <a:solidFill>
                  <a:schemeClr val="tx2">
                    <a:lumMod val="76000"/>
                  </a:schemeClr>
                </a:solidFill>
              </a:rPr>
              <a:t>Events throughout the year that parents/carers may be onsite – they're a captive audience!</a:t>
            </a:r>
          </a:p>
          <a:p>
            <a:pPr marL="0" indent="0">
              <a:buNone/>
            </a:pPr>
            <a:r>
              <a:rPr lang="en-US" sz="2200" dirty="0">
                <a:solidFill>
                  <a:schemeClr val="tx2">
                    <a:lumMod val="76000"/>
                  </a:schemeClr>
                </a:solidFill>
              </a:rPr>
              <a:t>Pages of your school website that are visited – use these!</a:t>
            </a:r>
          </a:p>
          <a:p>
            <a:pPr marL="0" indent="0">
              <a:buNone/>
            </a:pPr>
            <a:r>
              <a:rPr lang="en-US" sz="2200" dirty="0">
                <a:solidFill>
                  <a:schemeClr val="tx2">
                    <a:lumMod val="76000"/>
                  </a:schemeClr>
                </a:solidFill>
              </a:rPr>
              <a:t>Areas of the school that parents/carers congregate the most – consider these like the doctor's waiting room and share as much information as you can!</a:t>
            </a:r>
          </a:p>
          <a:p>
            <a:pPr marL="0" indent="0">
              <a:buNone/>
            </a:pPr>
            <a:endParaRPr lang="en-US" sz="2200" dirty="0">
              <a:solidFill>
                <a:schemeClr val="tx2">
                  <a:lumMod val="76000"/>
                </a:schemeClr>
              </a:solidFill>
            </a:endParaRPr>
          </a:p>
          <a:p>
            <a:pPr marL="377825" indent="-377825"/>
            <a:r>
              <a:rPr lang="en-US" sz="2200" dirty="0">
                <a:solidFill>
                  <a:schemeClr val="tx2">
                    <a:lumMod val="76000"/>
                  </a:schemeClr>
                </a:solidFill>
              </a:rPr>
              <a:t>Make use of the child's voice – messages about online safety are more hard-hitting if delivered by a child. Use the children at primary level to make posters, use your prefects in secondary school to make a speech...</a:t>
            </a:r>
          </a:p>
          <a:p>
            <a:pPr marL="377825" indent="-377825"/>
            <a:r>
              <a:rPr lang="en-US" sz="2200" dirty="0">
                <a:solidFill>
                  <a:schemeClr val="tx2">
                    <a:lumMod val="76000"/>
                  </a:schemeClr>
                </a:solidFill>
              </a:rPr>
              <a:t>Make things practical and succinct – 5 minutes is enough.</a:t>
            </a:r>
          </a:p>
          <a:p>
            <a:pPr marL="377825" indent="-377825"/>
            <a:r>
              <a:rPr lang="en-US" sz="2200" dirty="0">
                <a:solidFill>
                  <a:schemeClr val="tx2">
                    <a:lumMod val="76000"/>
                  </a:schemeClr>
                </a:solidFill>
              </a:rPr>
              <a:t>If you send out information, make it accessible later</a:t>
            </a:r>
          </a:p>
          <a:p>
            <a:pPr marL="377825" indent="-377825"/>
            <a:r>
              <a:rPr lang="en-US" sz="2200" dirty="0">
                <a:solidFill>
                  <a:schemeClr val="tx2">
                    <a:lumMod val="76000"/>
                  </a:schemeClr>
                </a:solidFill>
              </a:rPr>
              <a:t>If you have an in-person Online Safety event, record it and have an online option.</a:t>
            </a:r>
          </a:p>
          <a:p>
            <a:pPr marL="0" indent="0">
              <a:buNone/>
            </a:pPr>
            <a:endParaRPr lang="en-US" sz="1400" dirty="0">
              <a:solidFill>
                <a:srgbClr val="7F7F7F"/>
              </a:solidFill>
              <a:cs typeface="Segoe UI"/>
            </a:endParaRPr>
          </a:p>
          <a:p>
            <a:pPr marL="0" indent="0">
              <a:buNone/>
            </a:pPr>
            <a:endParaRPr lang="en-US" dirty="0"/>
          </a:p>
        </p:txBody>
      </p:sp>
    </p:spTree>
    <p:extLst>
      <p:ext uri="{BB962C8B-B14F-4D97-AF65-F5344CB8AC3E}">
        <p14:creationId xmlns:p14="http://schemas.microsoft.com/office/powerpoint/2010/main" val="135575282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extLst>
    <p:ext uri="{6950BFC3-D8DA-4A85-94F7-54DA5524770B}">
      <p188:commentRel xmlns:p188="http://schemas.microsoft.com/office/powerpoint/2018/8/main" r:id="rId2"/>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B8A24-1256-4571-12BC-FECB9EB60A0C}"/>
              </a:ext>
            </a:extLst>
          </p:cNvPr>
          <p:cNvSpPr>
            <a:spLocks noGrp="1"/>
          </p:cNvSpPr>
          <p:nvPr>
            <p:ph type="title"/>
          </p:nvPr>
        </p:nvSpPr>
        <p:spPr/>
        <p:txBody>
          <a:bodyPr lIns="45719" tIns="45720" rIns="45719" bIns="45720" anchor="t">
            <a:normAutofit/>
          </a:bodyPr>
          <a:lstStyle/>
          <a:p>
            <a:r>
              <a:rPr lang="en-US" dirty="0"/>
              <a:t>Learning Outcomes</a:t>
            </a:r>
          </a:p>
        </p:txBody>
      </p:sp>
      <p:sp>
        <p:nvSpPr>
          <p:cNvPr id="3" name="Text Placeholder 2">
            <a:extLst>
              <a:ext uri="{FF2B5EF4-FFF2-40B4-BE49-F238E27FC236}">
                <a16:creationId xmlns:a16="http://schemas.microsoft.com/office/drawing/2014/main" id="{191FB063-1EF6-F34E-D45F-37B5BF1873B9}"/>
              </a:ext>
            </a:extLst>
          </p:cNvPr>
          <p:cNvSpPr>
            <a:spLocks noGrp="1"/>
          </p:cNvSpPr>
          <p:nvPr>
            <p:ph type="body" idx="1"/>
          </p:nvPr>
        </p:nvSpPr>
        <p:spPr/>
        <p:txBody>
          <a:bodyPr lIns="45719" tIns="45720" rIns="45719" bIns="45720" anchor="t">
            <a:normAutofit/>
          </a:bodyPr>
          <a:lstStyle/>
          <a:p>
            <a:pPr marL="377825" indent="-377825"/>
            <a:r>
              <a:rPr lang="en-GB" sz="2400" dirty="0"/>
              <a:t>Understand the ways in which the most popular social media apps work – and the unique risks associated with each.</a:t>
            </a:r>
          </a:p>
          <a:p>
            <a:pPr marL="377825" indent="-377825"/>
            <a:endParaRPr lang="en-GB" sz="2400" dirty="0"/>
          </a:p>
          <a:p>
            <a:pPr marL="377825" indent="-377825"/>
            <a:r>
              <a:rPr lang="en-GB" sz="2400" dirty="0"/>
              <a:t>Consider how we can encourage safe practices – in sharing images, keeping information private and knowing how to report when something goes wrong.</a:t>
            </a:r>
          </a:p>
          <a:p>
            <a:pPr marL="377825" indent="-377825"/>
            <a:endParaRPr lang="en-GB" sz="2400" dirty="0"/>
          </a:p>
          <a:p>
            <a:pPr marL="377825" indent="-377825"/>
            <a:r>
              <a:rPr lang="en-GB" sz="2400" dirty="0"/>
              <a:t>Explore more broadly how we can effectively engage parents and carers in Online Safety.</a:t>
            </a:r>
          </a:p>
          <a:p>
            <a:pPr marL="377825" indent="-377825"/>
            <a:endParaRPr lang="en-GB" sz="2400" dirty="0"/>
          </a:p>
          <a:p>
            <a:pPr marL="377825" indent="-377825"/>
            <a:endParaRPr lang="en-US" sz="2400" dirty="0"/>
          </a:p>
        </p:txBody>
      </p:sp>
    </p:spTree>
    <p:extLst>
      <p:ext uri="{BB962C8B-B14F-4D97-AF65-F5344CB8AC3E}">
        <p14:creationId xmlns:p14="http://schemas.microsoft.com/office/powerpoint/2010/main" val="240868929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2155C-429D-CE68-3AB9-2C6ED4C17A8F}"/>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41CA3F63-3ECB-D97C-BEE0-7528E05B54EF}"/>
              </a:ext>
            </a:extLst>
          </p:cNvPr>
          <p:cNvSpPr>
            <a:spLocks noGrp="1"/>
          </p:cNvSpPr>
          <p:nvPr>
            <p:ph type="body" idx="1"/>
          </p:nvPr>
        </p:nvSpPr>
        <p:spPr/>
        <p:txBody>
          <a:bodyPr/>
          <a:lstStyle/>
          <a:p>
            <a:endParaRPr lang="en-US"/>
          </a:p>
        </p:txBody>
      </p:sp>
      <p:pic>
        <p:nvPicPr>
          <p:cNvPr id="5" name="Picture 4" descr="A screenshot of a computer&#10;&#10;Description automatically generated">
            <a:extLst>
              <a:ext uri="{FF2B5EF4-FFF2-40B4-BE49-F238E27FC236}">
                <a16:creationId xmlns:a16="http://schemas.microsoft.com/office/drawing/2014/main" id="{2284B0F6-553B-DE8B-5B28-358AC8DDD53A}"/>
              </a:ext>
            </a:extLst>
          </p:cNvPr>
          <p:cNvPicPr>
            <a:picLocks noChangeAspect="1"/>
          </p:cNvPicPr>
          <p:nvPr/>
        </p:nvPicPr>
        <p:blipFill>
          <a:blip r:embed="rId2"/>
          <a:srcRect l="22534" t="16113" r="16678" b="15532"/>
          <a:stretch/>
        </p:blipFill>
        <p:spPr>
          <a:xfrm>
            <a:off x="1614305" y="0"/>
            <a:ext cx="9791629" cy="6820246"/>
          </a:xfrm>
          <a:prstGeom prst="rect">
            <a:avLst/>
          </a:prstGeom>
        </p:spPr>
      </p:pic>
    </p:spTree>
    <p:extLst>
      <p:ext uri="{BB962C8B-B14F-4D97-AF65-F5344CB8AC3E}">
        <p14:creationId xmlns:p14="http://schemas.microsoft.com/office/powerpoint/2010/main" val="2145212033"/>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B8A24-1256-4571-12BC-FECB9EB60A0C}"/>
              </a:ext>
            </a:extLst>
          </p:cNvPr>
          <p:cNvSpPr>
            <a:spLocks noGrp="1"/>
          </p:cNvSpPr>
          <p:nvPr>
            <p:ph type="title"/>
          </p:nvPr>
        </p:nvSpPr>
        <p:spPr/>
        <p:txBody>
          <a:bodyPr lIns="45719" tIns="45720" rIns="45719" bIns="45720" anchor="t">
            <a:normAutofit/>
          </a:bodyPr>
          <a:lstStyle/>
          <a:p>
            <a:r>
              <a:rPr lang="en-US" dirty="0"/>
              <a:t>Learning Outcomes</a:t>
            </a:r>
          </a:p>
        </p:txBody>
      </p:sp>
      <p:sp>
        <p:nvSpPr>
          <p:cNvPr id="3" name="Text Placeholder 2">
            <a:extLst>
              <a:ext uri="{FF2B5EF4-FFF2-40B4-BE49-F238E27FC236}">
                <a16:creationId xmlns:a16="http://schemas.microsoft.com/office/drawing/2014/main" id="{191FB063-1EF6-F34E-D45F-37B5BF1873B9}"/>
              </a:ext>
            </a:extLst>
          </p:cNvPr>
          <p:cNvSpPr>
            <a:spLocks noGrp="1"/>
          </p:cNvSpPr>
          <p:nvPr>
            <p:ph type="body" idx="1"/>
          </p:nvPr>
        </p:nvSpPr>
        <p:spPr/>
        <p:txBody>
          <a:bodyPr lIns="45719" tIns="45720" rIns="45719" bIns="45720" anchor="t">
            <a:normAutofit/>
          </a:bodyPr>
          <a:lstStyle/>
          <a:p>
            <a:pPr marL="377825" indent="-377825"/>
            <a:r>
              <a:rPr lang="en-GB" sz="2400" dirty="0"/>
              <a:t>Understand the ways in which the most popular social media apps work – and the unique risks associated with each.</a:t>
            </a:r>
          </a:p>
          <a:p>
            <a:pPr marL="377825" indent="-377825"/>
            <a:endParaRPr lang="en-GB" sz="2400" dirty="0"/>
          </a:p>
          <a:p>
            <a:pPr marL="377825" indent="-377825"/>
            <a:r>
              <a:rPr lang="en-GB" sz="2400" dirty="0"/>
              <a:t>Consider how we can encourage safe practices – in sharing images, keeping information private and knowing how to report when something goes wrong.</a:t>
            </a:r>
          </a:p>
          <a:p>
            <a:pPr marL="377825" indent="-377825"/>
            <a:endParaRPr lang="en-GB" sz="2400" dirty="0"/>
          </a:p>
          <a:p>
            <a:pPr marL="377825" indent="-377825"/>
            <a:r>
              <a:rPr lang="en-GB" sz="2400" dirty="0"/>
              <a:t>Explore more broadly how we can effectively engage parents and carers in Online Safety.</a:t>
            </a:r>
          </a:p>
          <a:p>
            <a:pPr marL="377825" indent="-377825"/>
            <a:endParaRPr lang="en-GB" sz="2400" dirty="0"/>
          </a:p>
          <a:p>
            <a:pPr marL="377825" indent="-377825"/>
            <a:endParaRPr lang="en-US" sz="2400" dirty="0"/>
          </a:p>
        </p:txBody>
      </p:sp>
    </p:spTree>
    <p:extLst>
      <p:ext uri="{BB962C8B-B14F-4D97-AF65-F5344CB8AC3E}">
        <p14:creationId xmlns:p14="http://schemas.microsoft.com/office/powerpoint/2010/main" val="250329835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D2286-F8C3-E0A2-001C-61FA4704B1EB}"/>
              </a:ext>
            </a:extLst>
          </p:cNvPr>
          <p:cNvSpPr>
            <a:spLocks noGrp="1"/>
          </p:cNvSpPr>
          <p:nvPr>
            <p:ph type="title"/>
          </p:nvPr>
        </p:nvSpPr>
        <p:spPr>
          <a:xfrm>
            <a:off x="670400" y="347359"/>
            <a:ext cx="12095799" cy="1256149"/>
          </a:xfrm>
        </p:spPr>
        <p:txBody>
          <a:bodyPr>
            <a:normAutofit fontScale="90000"/>
          </a:bodyPr>
          <a:lstStyle/>
          <a:p>
            <a:br>
              <a:rPr lang="en-GB" dirty="0"/>
            </a:br>
            <a:r>
              <a:rPr lang="en-GB" dirty="0"/>
              <a:t>Reflections on Episode 3 </a:t>
            </a:r>
            <a:br>
              <a:rPr lang="en-GB" dirty="0"/>
            </a:br>
            <a:br>
              <a:rPr lang="en-GB" dirty="0"/>
            </a:br>
            <a:br>
              <a:rPr lang="en-GB" dirty="0"/>
            </a:br>
            <a:endParaRPr lang="en-GB" dirty="0"/>
          </a:p>
        </p:txBody>
      </p:sp>
      <p:sp>
        <p:nvSpPr>
          <p:cNvPr id="3" name="Text Placeholder 2">
            <a:extLst>
              <a:ext uri="{FF2B5EF4-FFF2-40B4-BE49-F238E27FC236}">
                <a16:creationId xmlns:a16="http://schemas.microsoft.com/office/drawing/2014/main" id="{3DD36864-6047-CC9D-091B-83C1ADCCC890}"/>
              </a:ext>
            </a:extLst>
          </p:cNvPr>
          <p:cNvSpPr>
            <a:spLocks noGrp="1"/>
          </p:cNvSpPr>
          <p:nvPr>
            <p:ph type="body" idx="1"/>
          </p:nvPr>
        </p:nvSpPr>
        <p:spPr/>
        <p:txBody>
          <a:bodyPr/>
          <a:lstStyle/>
          <a:p>
            <a:r>
              <a:rPr lang="en-GB" b="1" dirty="0">
                <a:solidFill>
                  <a:schemeClr val="accent1"/>
                </a:solidFill>
              </a:rPr>
              <a:t>What information do you already provide to parents?</a:t>
            </a:r>
            <a:endParaRPr lang="en-GB" dirty="0">
              <a:solidFill>
                <a:schemeClr val="accent1"/>
              </a:solidFill>
            </a:endParaRPr>
          </a:p>
          <a:p>
            <a:pPr>
              <a:buFont typeface="Arial" panose="020B0604020202020204" pitchFamily="34" charset="0"/>
              <a:buChar char="•"/>
            </a:pPr>
            <a:r>
              <a:rPr lang="en-GB" dirty="0"/>
              <a:t>Reflect on the type of communication and resources currently shared with parents.</a:t>
            </a:r>
          </a:p>
          <a:p>
            <a:pPr>
              <a:buFont typeface="Arial" panose="020B0604020202020204" pitchFamily="34" charset="0"/>
              <a:buChar char="•"/>
            </a:pPr>
            <a:r>
              <a:rPr lang="en-GB" dirty="0"/>
              <a:t>Consider if there are additional ways to develop these following today’s session.</a:t>
            </a:r>
          </a:p>
          <a:p>
            <a:r>
              <a:rPr lang="en-GB" b="1" dirty="0">
                <a:solidFill>
                  <a:schemeClr val="accent1"/>
                </a:solidFill>
              </a:rPr>
              <a:t>What information do you provide to parents via your school website?</a:t>
            </a:r>
            <a:endParaRPr lang="en-GB" dirty="0">
              <a:solidFill>
                <a:schemeClr val="accent1"/>
              </a:solidFill>
            </a:endParaRPr>
          </a:p>
          <a:p>
            <a:pPr>
              <a:buFont typeface="Arial" panose="020B0604020202020204" pitchFamily="34" charset="0"/>
              <a:buChar char="•"/>
            </a:pPr>
            <a:r>
              <a:rPr lang="en-GB" dirty="0"/>
              <a:t>Review the resources, updates, and guidance available on your school’s website.</a:t>
            </a:r>
          </a:p>
          <a:p>
            <a:pPr>
              <a:buFont typeface="Arial" panose="020B0604020202020204" pitchFamily="34" charset="0"/>
              <a:buChar char="•"/>
            </a:pPr>
            <a:r>
              <a:rPr lang="en-GB" dirty="0"/>
              <a:t>Are there are areas that could be developed to better support and educate parents on these issues.</a:t>
            </a:r>
          </a:p>
          <a:p>
            <a:pPr marL="0" indent="0">
              <a:buNone/>
            </a:pPr>
            <a:endParaRPr lang="en-GB" dirty="0"/>
          </a:p>
        </p:txBody>
      </p:sp>
    </p:spTree>
    <p:extLst>
      <p:ext uri="{BB962C8B-B14F-4D97-AF65-F5344CB8AC3E}">
        <p14:creationId xmlns:p14="http://schemas.microsoft.com/office/powerpoint/2010/main" val="2523382006"/>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5EBA92-C79A-B67A-F82D-6D56C66686DB}"/>
              </a:ext>
            </a:extLst>
          </p:cNvPr>
          <p:cNvSpPr>
            <a:spLocks noGrp="1"/>
          </p:cNvSpPr>
          <p:nvPr>
            <p:ph type="title"/>
          </p:nvPr>
        </p:nvSpPr>
        <p:spPr>
          <a:xfrm>
            <a:off x="668812" y="235064"/>
            <a:ext cx="12095799" cy="1256149"/>
          </a:xfrm>
        </p:spPr>
        <p:txBody>
          <a:bodyPr>
            <a:normAutofit fontScale="90000"/>
          </a:bodyPr>
          <a:lstStyle/>
          <a:p>
            <a:r>
              <a:rPr lang="en-GB" dirty="0"/>
              <a:t>The Bigger Picture: Reflection on the Webinar Series</a:t>
            </a:r>
          </a:p>
        </p:txBody>
      </p:sp>
      <p:sp>
        <p:nvSpPr>
          <p:cNvPr id="3" name="Text Placeholder 2">
            <a:extLst>
              <a:ext uri="{FF2B5EF4-FFF2-40B4-BE49-F238E27FC236}">
                <a16:creationId xmlns:a16="http://schemas.microsoft.com/office/drawing/2014/main" id="{A72ACE08-6403-A70E-59A3-9A35A147A355}"/>
              </a:ext>
            </a:extLst>
          </p:cNvPr>
          <p:cNvSpPr>
            <a:spLocks noGrp="1"/>
          </p:cNvSpPr>
          <p:nvPr>
            <p:ph type="body" idx="1"/>
          </p:nvPr>
        </p:nvSpPr>
        <p:spPr>
          <a:xfrm>
            <a:off x="347970" y="1491213"/>
            <a:ext cx="12095799" cy="4701320"/>
          </a:xfrm>
        </p:spPr>
        <p:txBody>
          <a:bodyPr/>
          <a:lstStyle/>
          <a:p>
            <a:r>
              <a:rPr lang="en-GB" b="1" dirty="0">
                <a:solidFill>
                  <a:schemeClr val="accent1"/>
                </a:solidFill>
              </a:rPr>
              <a:t>What are your key learning points?</a:t>
            </a:r>
            <a:endParaRPr lang="en-GB" dirty="0">
              <a:solidFill>
                <a:schemeClr val="accent1"/>
              </a:solidFill>
            </a:endParaRPr>
          </a:p>
          <a:p>
            <a:pPr marL="457200" lvl="1" indent="0">
              <a:buNone/>
            </a:pPr>
            <a:r>
              <a:rPr lang="en-GB" dirty="0"/>
              <a:t>—Reflect on the main takeaways from all three webinars.</a:t>
            </a:r>
          </a:p>
          <a:p>
            <a:r>
              <a:rPr lang="en-GB" b="1" dirty="0">
                <a:solidFill>
                  <a:schemeClr val="accent1"/>
                </a:solidFill>
              </a:rPr>
              <a:t>What areas would you like to revisit from the three recordings?</a:t>
            </a:r>
            <a:endParaRPr lang="en-GB" dirty="0">
              <a:solidFill>
                <a:schemeClr val="accent1"/>
              </a:solidFill>
            </a:endParaRPr>
          </a:p>
          <a:p>
            <a:pPr marL="457200" lvl="1" indent="0">
              <a:buNone/>
            </a:pPr>
            <a:r>
              <a:rPr lang="en-GB" dirty="0"/>
              <a:t>—Write down these areas and set a deadline to address them (google calendar) </a:t>
            </a:r>
          </a:p>
          <a:p>
            <a:r>
              <a:rPr lang="en-GB" b="1" dirty="0">
                <a:solidFill>
                  <a:schemeClr val="accent1"/>
                </a:solidFill>
              </a:rPr>
              <a:t>How can you include this into your next Safeguarding INSET day?</a:t>
            </a:r>
            <a:endParaRPr lang="en-GB" dirty="0">
              <a:solidFill>
                <a:schemeClr val="accent1"/>
              </a:solidFill>
            </a:endParaRPr>
          </a:p>
          <a:p>
            <a:pPr marL="457200" lvl="1" indent="0">
              <a:buNone/>
            </a:pPr>
            <a:r>
              <a:rPr lang="en-GB" dirty="0"/>
              <a:t>—If relevant, plan how to include these topics in your next staff training day.</a:t>
            </a:r>
          </a:p>
          <a:p>
            <a:pPr marL="0" indent="0">
              <a:buNone/>
            </a:pPr>
            <a:endParaRPr lang="en-GB" b="1" dirty="0"/>
          </a:p>
          <a:p>
            <a:r>
              <a:rPr lang="en-GB" b="1" dirty="0">
                <a:solidFill>
                  <a:schemeClr val="accent1"/>
                </a:solidFill>
              </a:rPr>
              <a:t>If you subscribe to our membership, how are you using the safeguarding materials on your dashboard?</a:t>
            </a:r>
            <a:endParaRPr lang="en-GB" dirty="0">
              <a:solidFill>
                <a:schemeClr val="accent1"/>
              </a:solidFill>
            </a:endParaRPr>
          </a:p>
          <a:p>
            <a:endParaRPr lang="en-GB" dirty="0"/>
          </a:p>
        </p:txBody>
      </p:sp>
    </p:spTree>
    <p:extLst>
      <p:ext uri="{BB962C8B-B14F-4D97-AF65-F5344CB8AC3E}">
        <p14:creationId xmlns:p14="http://schemas.microsoft.com/office/powerpoint/2010/main" val="345752957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1A910-5214-E964-7AD7-E79843CF090F}"/>
              </a:ext>
            </a:extLst>
          </p:cNvPr>
          <p:cNvSpPr>
            <a:spLocks noGrp="1"/>
          </p:cNvSpPr>
          <p:nvPr>
            <p:ph type="title"/>
          </p:nvPr>
        </p:nvSpPr>
        <p:spPr/>
        <p:txBody>
          <a:bodyPr lIns="45719" tIns="45720" rIns="45719" bIns="45720" anchor="t">
            <a:normAutofit fontScale="90000"/>
          </a:bodyPr>
          <a:lstStyle/>
          <a:p>
            <a:r>
              <a:rPr lang="en-US" dirty="0"/>
              <a:t>Which are the most popular social media platforms?</a:t>
            </a:r>
          </a:p>
        </p:txBody>
      </p:sp>
      <p:sp>
        <p:nvSpPr>
          <p:cNvPr id="3" name="Text Placeholder 2">
            <a:extLst>
              <a:ext uri="{FF2B5EF4-FFF2-40B4-BE49-F238E27FC236}">
                <a16:creationId xmlns:a16="http://schemas.microsoft.com/office/drawing/2014/main" id="{8C2C3F86-E3AB-CEF4-CD69-8C2EE7799C83}"/>
              </a:ext>
            </a:extLst>
          </p:cNvPr>
          <p:cNvSpPr>
            <a:spLocks noGrp="1"/>
          </p:cNvSpPr>
          <p:nvPr>
            <p:ph type="body" idx="1"/>
          </p:nvPr>
        </p:nvSpPr>
        <p:spPr>
          <a:xfrm>
            <a:off x="671989" y="1763928"/>
            <a:ext cx="12095799" cy="5284791"/>
          </a:xfrm>
        </p:spPr>
        <p:txBody>
          <a:bodyPr lIns="45719" tIns="45720" rIns="45719" bIns="45720" anchor="t">
            <a:normAutofit/>
          </a:bodyPr>
          <a:lstStyle/>
          <a:p>
            <a:pPr marL="377825" indent="-377825">
              <a:buNone/>
            </a:pPr>
            <a:endParaRPr lang="en-US" sz="5600" b="1" dirty="0">
              <a:solidFill>
                <a:srgbClr val="435D60"/>
              </a:solidFill>
              <a:latin typeface="Lato"/>
              <a:ea typeface="Lato"/>
              <a:cs typeface="Lato"/>
            </a:endParaRPr>
          </a:p>
          <a:p>
            <a:pPr marL="377825" indent="-377825">
              <a:buNone/>
            </a:pPr>
            <a:endParaRPr lang="en-US" dirty="0">
              <a:ea typeface="Lato"/>
            </a:endParaRPr>
          </a:p>
          <a:p>
            <a:pPr marL="377825" indent="-377825">
              <a:buNone/>
            </a:pPr>
            <a:endParaRPr lang="en-US">
              <a:ea typeface="Lato"/>
            </a:endParaRPr>
          </a:p>
          <a:p>
            <a:pPr marL="377825" indent="-377825">
              <a:buNone/>
            </a:pPr>
            <a:endParaRPr lang="en-US" sz="3500" b="1" dirty="0">
              <a:solidFill>
                <a:srgbClr val="435D60"/>
              </a:solidFill>
              <a:latin typeface="Lato"/>
              <a:ea typeface="Lato"/>
              <a:cs typeface="Lato"/>
            </a:endParaRPr>
          </a:p>
          <a:p>
            <a:pPr marL="0" indent="0">
              <a:buNone/>
            </a:pPr>
            <a:endParaRPr lang="en-US" dirty="0"/>
          </a:p>
        </p:txBody>
      </p:sp>
      <p:sp>
        <p:nvSpPr>
          <p:cNvPr id="4" name="TextBox 3">
            <a:extLst>
              <a:ext uri="{FF2B5EF4-FFF2-40B4-BE49-F238E27FC236}">
                <a16:creationId xmlns:a16="http://schemas.microsoft.com/office/drawing/2014/main" id="{C8B6D169-D888-AA7B-E6DD-1CFFF3659C91}"/>
              </a:ext>
            </a:extLst>
          </p:cNvPr>
          <p:cNvSpPr txBox="1"/>
          <p:nvPr/>
        </p:nvSpPr>
        <p:spPr>
          <a:xfrm>
            <a:off x="948404" y="2145825"/>
            <a:ext cx="9287482"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marL="228600" indent="-228600">
              <a:buFont typeface="Aptos"/>
              <a:buChar char="•"/>
            </a:pPr>
            <a:endParaRPr lang="en-GB" sz="1000" dirty="0"/>
          </a:p>
        </p:txBody>
      </p:sp>
      <p:sp>
        <p:nvSpPr>
          <p:cNvPr id="5" name="TextBox 4">
            <a:extLst>
              <a:ext uri="{FF2B5EF4-FFF2-40B4-BE49-F238E27FC236}">
                <a16:creationId xmlns:a16="http://schemas.microsoft.com/office/drawing/2014/main" id="{8839F288-13DF-6A0E-4E73-006B32D1567B}"/>
              </a:ext>
            </a:extLst>
          </p:cNvPr>
          <p:cNvSpPr txBox="1"/>
          <p:nvPr/>
        </p:nvSpPr>
        <p:spPr>
          <a:xfrm>
            <a:off x="510383" y="1335414"/>
            <a:ext cx="12721752" cy="571334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marL="228600" indent="-228600">
              <a:buFont typeface="Aptos"/>
              <a:buChar char="•"/>
            </a:pPr>
            <a:r>
              <a:rPr lang="en-GB" sz="2400" dirty="0">
                <a:solidFill>
                  <a:schemeClr val="tx2">
                    <a:lumMod val="76000"/>
                  </a:schemeClr>
                </a:solidFill>
              </a:rPr>
              <a:t>Before we explore this, let's remember that these are just the most-used, it does not mean that all of the accounts are active!</a:t>
            </a:r>
          </a:p>
          <a:p>
            <a:endParaRPr lang="en-GB" sz="2400" dirty="0">
              <a:solidFill>
                <a:schemeClr val="tx2">
                  <a:lumMod val="76000"/>
                </a:schemeClr>
              </a:solidFill>
            </a:endParaRPr>
          </a:p>
          <a:p>
            <a:pPr marL="228600" indent="-228600">
              <a:buFont typeface="Aptos"/>
              <a:buChar char="•"/>
            </a:pPr>
            <a:r>
              <a:rPr lang="en-GB" sz="2400" dirty="0">
                <a:solidFill>
                  <a:schemeClr val="tx2">
                    <a:lumMod val="76000"/>
                  </a:schemeClr>
                </a:solidFill>
              </a:rPr>
              <a:t>We also know that children and young people often have fake accounts, perhaps using Facebook to put parents off the scent whilst having a </a:t>
            </a:r>
            <a:r>
              <a:rPr lang="en-GB" sz="2400" err="1">
                <a:solidFill>
                  <a:schemeClr val="tx2">
                    <a:lumMod val="76000"/>
                  </a:schemeClr>
                </a:solidFill>
              </a:rPr>
              <a:t>Finstagram</a:t>
            </a:r>
            <a:endParaRPr lang="en-GB" sz="2400">
              <a:solidFill>
                <a:schemeClr val="tx2">
                  <a:lumMod val="76000"/>
                </a:schemeClr>
              </a:solidFill>
            </a:endParaRPr>
          </a:p>
          <a:p>
            <a:pPr marL="228600" indent="-228600">
              <a:buFont typeface="Aptos"/>
              <a:buChar char="•"/>
            </a:pPr>
            <a:endParaRPr lang="en-GB" sz="2400" dirty="0">
              <a:solidFill>
                <a:schemeClr val="tx2">
                  <a:lumMod val="76000"/>
                </a:schemeClr>
              </a:solidFill>
            </a:endParaRPr>
          </a:p>
          <a:p>
            <a:pPr marL="228600" indent="-228600">
              <a:buFont typeface="Aptos"/>
              <a:buChar char="•"/>
            </a:pPr>
            <a:r>
              <a:rPr lang="en-GB" sz="2400" dirty="0">
                <a:solidFill>
                  <a:schemeClr val="tx2">
                    <a:lumMod val="76000"/>
                  </a:schemeClr>
                </a:solidFill>
              </a:rPr>
              <a:t>It's easy to forget that some platforms ARE social media – and in doing so, we forget the risks associated with them</a:t>
            </a:r>
          </a:p>
          <a:p>
            <a:endParaRPr lang="en-GB" sz="2400" dirty="0">
              <a:solidFill>
                <a:schemeClr val="tx2">
                  <a:lumMod val="76000"/>
                </a:schemeClr>
              </a:solidFill>
            </a:endParaRPr>
          </a:p>
          <a:p>
            <a:pPr marL="228600" indent="-228600">
              <a:buFont typeface="Aptos"/>
              <a:buChar char="•"/>
            </a:pPr>
            <a:r>
              <a:rPr lang="en-GB" sz="2400" dirty="0">
                <a:solidFill>
                  <a:schemeClr val="tx2">
                    <a:lumMod val="76000"/>
                  </a:schemeClr>
                </a:solidFill>
              </a:rPr>
              <a:t>The best way to find out the most used platforms by YOUR students...is to ask them!</a:t>
            </a:r>
          </a:p>
          <a:p>
            <a:endParaRPr lang="en-GB" sz="2400" dirty="0">
              <a:solidFill>
                <a:schemeClr val="tx2">
                  <a:lumMod val="76000"/>
                </a:schemeClr>
              </a:solidFill>
            </a:endParaRPr>
          </a:p>
          <a:p>
            <a:pPr marL="228600" indent="-228600">
              <a:buFont typeface="Aptos"/>
              <a:buChar char="•"/>
            </a:pPr>
            <a:r>
              <a:rPr lang="en-GB" sz="2400" dirty="0">
                <a:solidFill>
                  <a:schemeClr val="tx2">
                    <a:lumMod val="76000"/>
                  </a:schemeClr>
                </a:solidFill>
              </a:rPr>
              <a:t>Just because something is popular right now doesn't mean it will be in a year's time. Children like things that are new, exciting and exclusive hence social media companies are always looking to create the next best thing.</a:t>
            </a:r>
          </a:p>
          <a:p>
            <a:endParaRPr lang="en-GB" dirty="0"/>
          </a:p>
          <a:p>
            <a:endParaRPr lang="en-GB" sz="1400" dirty="0">
              <a:solidFill>
                <a:srgbClr val="000000"/>
              </a:solidFill>
            </a:endParaRPr>
          </a:p>
        </p:txBody>
      </p:sp>
    </p:spTree>
    <p:extLst>
      <p:ext uri="{BB962C8B-B14F-4D97-AF65-F5344CB8AC3E}">
        <p14:creationId xmlns:p14="http://schemas.microsoft.com/office/powerpoint/2010/main" val="365365957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D68FF-841F-2BCE-C7C7-8AA626CAC422}"/>
              </a:ext>
            </a:extLst>
          </p:cNvPr>
          <p:cNvSpPr>
            <a:spLocks noGrp="1"/>
          </p:cNvSpPr>
          <p:nvPr>
            <p:ph type="title"/>
          </p:nvPr>
        </p:nvSpPr>
        <p:spPr>
          <a:xfrm>
            <a:off x="4480118" y="632012"/>
            <a:ext cx="12095799" cy="1256149"/>
          </a:xfrm>
        </p:spPr>
        <p:txBody>
          <a:bodyPr lIns="45719" tIns="45720" rIns="45719" bIns="45720" anchor="t">
            <a:normAutofit/>
          </a:bodyPr>
          <a:lstStyle/>
          <a:p>
            <a:r>
              <a:rPr lang="en-GB" dirty="0"/>
              <a:t>Statistics</a:t>
            </a:r>
            <a:endParaRPr lang="en-US" dirty="0"/>
          </a:p>
        </p:txBody>
      </p:sp>
      <p:sp>
        <p:nvSpPr>
          <p:cNvPr id="3" name="Text Placeholder 2">
            <a:extLst>
              <a:ext uri="{FF2B5EF4-FFF2-40B4-BE49-F238E27FC236}">
                <a16:creationId xmlns:a16="http://schemas.microsoft.com/office/drawing/2014/main" id="{4E95E478-4087-9702-FAE0-E34C5ADE9454}"/>
              </a:ext>
            </a:extLst>
          </p:cNvPr>
          <p:cNvSpPr>
            <a:spLocks noGrp="1"/>
          </p:cNvSpPr>
          <p:nvPr>
            <p:ph type="body" idx="1"/>
          </p:nvPr>
        </p:nvSpPr>
        <p:spPr>
          <a:xfrm>
            <a:off x="6958819" y="1424270"/>
            <a:ext cx="6210295" cy="4701320"/>
          </a:xfrm>
        </p:spPr>
        <p:txBody>
          <a:bodyPr lIns="45719" tIns="45720" rIns="45719" bIns="45720" anchor="t">
            <a:normAutofit/>
          </a:bodyPr>
          <a:lstStyle/>
          <a:p>
            <a:pPr marL="377825" indent="-377825"/>
            <a:r>
              <a:rPr lang="en-GB" sz="1800" dirty="0">
                <a:solidFill>
                  <a:schemeClr val="tx2">
                    <a:lumMod val="76000"/>
                  </a:schemeClr>
                </a:solidFill>
              </a:rPr>
              <a:t>According to Statista, in April 2024, these were the most used social media platforms. </a:t>
            </a:r>
            <a:endParaRPr lang="en-US" sz="1800">
              <a:solidFill>
                <a:schemeClr val="tx2">
                  <a:lumMod val="76000"/>
                </a:schemeClr>
              </a:solidFill>
            </a:endParaRPr>
          </a:p>
          <a:p>
            <a:pPr marL="377825" indent="-377825"/>
            <a:endParaRPr lang="en-GB" sz="1800" dirty="0">
              <a:solidFill>
                <a:schemeClr val="tx2">
                  <a:lumMod val="76000"/>
                </a:schemeClr>
              </a:solidFill>
            </a:endParaRPr>
          </a:p>
          <a:p>
            <a:pPr marL="377825" indent="-377825"/>
            <a:r>
              <a:rPr lang="en-GB" sz="1800" dirty="0">
                <a:solidFill>
                  <a:schemeClr val="tx2">
                    <a:lumMod val="76000"/>
                  </a:schemeClr>
                </a:solidFill>
              </a:rPr>
              <a:t> Meta leads the pack with a total of 8.1 billion users across its platforms.</a:t>
            </a:r>
          </a:p>
          <a:p>
            <a:pPr marL="377825" indent="-377825"/>
            <a:endParaRPr lang="en-GB" sz="1800" dirty="0">
              <a:solidFill>
                <a:schemeClr val="tx2">
                  <a:lumMod val="76000"/>
                </a:schemeClr>
              </a:solidFill>
            </a:endParaRPr>
          </a:p>
          <a:p>
            <a:pPr marL="377825" indent="-377825"/>
            <a:r>
              <a:rPr lang="en-GB" sz="1800" dirty="0">
                <a:solidFill>
                  <a:schemeClr val="tx2">
                    <a:lumMod val="76000"/>
                  </a:schemeClr>
                </a:solidFill>
              </a:rPr>
              <a:t>Remember, that Mark Zuckerberg said in 2019 that his plan for the future was for </a:t>
            </a:r>
            <a:r>
              <a:rPr lang="en" sz="1800" dirty="0">
                <a:solidFill>
                  <a:schemeClr val="tx2">
                    <a:lumMod val="76000"/>
                  </a:schemeClr>
                </a:solidFill>
              </a:rPr>
              <a:t>adding end-to-end encryption to all its messaging services so chats could not be seen by "hackers, criminals, over-reaching governments" or Facebook itself ("Facebook: What's in Mark Zuckerberg's privacy plan?" BBC News, 2019)</a:t>
            </a:r>
            <a:endParaRPr lang="en-GB" sz="1800" dirty="0">
              <a:solidFill>
                <a:schemeClr val="tx2">
                  <a:lumMod val="76000"/>
                </a:schemeClr>
              </a:solidFill>
            </a:endParaRPr>
          </a:p>
          <a:p>
            <a:pPr marL="377825" indent="-377825"/>
            <a:endParaRPr lang="en" sz="1800" dirty="0">
              <a:solidFill>
                <a:schemeClr val="tx2">
                  <a:lumMod val="76000"/>
                </a:schemeClr>
              </a:solidFill>
            </a:endParaRPr>
          </a:p>
          <a:p>
            <a:pPr marL="377825" indent="-377825"/>
            <a:r>
              <a:rPr lang="en-GB" sz="1800" dirty="0">
                <a:solidFill>
                  <a:schemeClr val="tx2">
                    <a:lumMod val="76000"/>
                  </a:schemeClr>
                </a:solidFill>
              </a:rPr>
              <a:t>It's easy to forget </a:t>
            </a:r>
            <a:r>
              <a:rPr lang="en-GB" sz="1800" dirty="0" err="1">
                <a:solidFill>
                  <a:schemeClr val="tx2">
                    <a:lumMod val="76000"/>
                  </a:schemeClr>
                </a:solidFill>
              </a:rPr>
              <a:t>Whatsapp</a:t>
            </a:r>
            <a:r>
              <a:rPr lang="en-GB" sz="1800" dirty="0">
                <a:solidFill>
                  <a:schemeClr val="tx2">
                    <a:lumMod val="76000"/>
                  </a:schemeClr>
                </a:solidFill>
              </a:rPr>
              <a:t> and YouTube!</a:t>
            </a:r>
            <a:endParaRPr lang="en" sz="1800" dirty="0">
              <a:solidFill>
                <a:schemeClr val="tx2">
                  <a:lumMod val="76000"/>
                </a:schemeClr>
              </a:solidFill>
            </a:endParaRPr>
          </a:p>
          <a:p>
            <a:pPr marL="377825" indent="-377825"/>
            <a:endParaRPr lang="en" dirty="0">
              <a:solidFill>
                <a:schemeClr val="tx1">
                  <a:lumMod val="49000"/>
                </a:schemeClr>
              </a:solidFill>
            </a:endParaRPr>
          </a:p>
        </p:txBody>
      </p:sp>
      <p:pic>
        <p:nvPicPr>
          <p:cNvPr id="5" name="Picture 4" descr="A screenshot of a computer&#10;&#10;Description automatically generated">
            <a:extLst>
              <a:ext uri="{FF2B5EF4-FFF2-40B4-BE49-F238E27FC236}">
                <a16:creationId xmlns:a16="http://schemas.microsoft.com/office/drawing/2014/main" id="{CF9822D9-F999-844A-4544-AFD9E7FFB04D}"/>
              </a:ext>
            </a:extLst>
          </p:cNvPr>
          <p:cNvPicPr>
            <a:picLocks noChangeAspect="1"/>
          </p:cNvPicPr>
          <p:nvPr/>
        </p:nvPicPr>
        <p:blipFill>
          <a:blip r:embed="rId2"/>
          <a:srcRect l="9969" t="11719" r="42828" b="12421"/>
          <a:stretch/>
        </p:blipFill>
        <p:spPr>
          <a:xfrm>
            <a:off x="1533" y="337"/>
            <a:ext cx="6958780" cy="6977816"/>
          </a:xfrm>
          <a:prstGeom prst="rect">
            <a:avLst/>
          </a:prstGeom>
        </p:spPr>
      </p:pic>
    </p:spTree>
    <p:extLst>
      <p:ext uri="{BB962C8B-B14F-4D97-AF65-F5344CB8AC3E}">
        <p14:creationId xmlns:p14="http://schemas.microsoft.com/office/powerpoint/2010/main" val="59763693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B0092-8646-CE53-E996-C7EC95F6B183}"/>
              </a:ext>
            </a:extLst>
          </p:cNvPr>
          <p:cNvSpPr>
            <a:spLocks noGrp="1"/>
          </p:cNvSpPr>
          <p:nvPr>
            <p:ph type="title"/>
          </p:nvPr>
        </p:nvSpPr>
        <p:spPr/>
        <p:txBody>
          <a:bodyPr lIns="45719" tIns="45720" rIns="45719" bIns="45720" anchor="t">
            <a:normAutofit/>
          </a:bodyPr>
          <a:lstStyle/>
          <a:p>
            <a:r>
              <a:rPr lang="en-US" dirty="0"/>
              <a:t>Quiz – Current Issues</a:t>
            </a:r>
          </a:p>
        </p:txBody>
      </p:sp>
      <p:sp>
        <p:nvSpPr>
          <p:cNvPr id="3" name="Text Placeholder 2">
            <a:extLst>
              <a:ext uri="{FF2B5EF4-FFF2-40B4-BE49-F238E27FC236}">
                <a16:creationId xmlns:a16="http://schemas.microsoft.com/office/drawing/2014/main" id="{284040BE-125C-6322-168D-97327DD3A0E9}"/>
              </a:ext>
            </a:extLst>
          </p:cNvPr>
          <p:cNvSpPr>
            <a:spLocks noGrp="1"/>
          </p:cNvSpPr>
          <p:nvPr>
            <p:ph type="body" idx="1"/>
          </p:nvPr>
        </p:nvSpPr>
        <p:spPr/>
        <p:txBody>
          <a:bodyPr lIns="45719" tIns="45720" rIns="45719" bIns="45720" anchor="t">
            <a:normAutofit/>
          </a:bodyPr>
          <a:lstStyle/>
          <a:p>
            <a:pPr marL="0" indent="0">
              <a:buNone/>
            </a:pPr>
            <a:r>
              <a:rPr lang="en-US" dirty="0">
                <a:solidFill>
                  <a:schemeClr val="tx2">
                    <a:lumMod val="76000"/>
                  </a:schemeClr>
                </a:solidFill>
              </a:rPr>
              <a:t>Question 1 - According to a survey published by the BBC, what percentage of UK parents believe their children’s screen time has gone up since the pandemic?</a:t>
            </a:r>
            <a:endParaRPr lang="en-US">
              <a:solidFill>
                <a:schemeClr val="tx2">
                  <a:lumMod val="76000"/>
                </a:schemeClr>
              </a:solidFill>
            </a:endParaRPr>
          </a:p>
          <a:p>
            <a:pPr marL="0" indent="0">
              <a:buNone/>
            </a:pPr>
            <a:r>
              <a:rPr lang="en-US" dirty="0">
                <a:solidFill>
                  <a:schemeClr val="tx2">
                    <a:lumMod val="76000"/>
                  </a:schemeClr>
                </a:solidFill>
              </a:rPr>
              <a:t>A)34%</a:t>
            </a:r>
            <a:endParaRPr lang="en-US">
              <a:solidFill>
                <a:schemeClr val="tx2">
                  <a:lumMod val="76000"/>
                </a:schemeClr>
              </a:solidFill>
            </a:endParaRPr>
          </a:p>
          <a:p>
            <a:pPr marL="0" indent="0">
              <a:buNone/>
            </a:pPr>
            <a:r>
              <a:rPr lang="en-US" dirty="0">
                <a:solidFill>
                  <a:schemeClr val="tx2">
                    <a:lumMod val="76000"/>
                  </a:schemeClr>
                </a:solidFill>
              </a:rPr>
              <a:t>B)79%</a:t>
            </a:r>
            <a:endParaRPr lang="en-US">
              <a:solidFill>
                <a:schemeClr val="tx2">
                  <a:lumMod val="76000"/>
                </a:schemeClr>
              </a:solidFill>
            </a:endParaRPr>
          </a:p>
          <a:p>
            <a:pPr marL="0" indent="0">
              <a:buNone/>
            </a:pPr>
            <a:r>
              <a:rPr lang="en-US" dirty="0">
                <a:solidFill>
                  <a:schemeClr val="tx2">
                    <a:lumMod val="76000"/>
                  </a:schemeClr>
                </a:solidFill>
              </a:rPr>
              <a:t>C)56%</a:t>
            </a:r>
            <a:endParaRPr lang="en-US">
              <a:solidFill>
                <a:schemeClr val="tx2">
                  <a:lumMod val="76000"/>
                </a:schemeClr>
              </a:solidFill>
            </a:endParaRPr>
          </a:p>
          <a:p>
            <a:pPr marL="377825" indent="-377825">
              <a:buAutoNum type="arabicPeriod"/>
            </a:pPr>
            <a:endParaRPr lang="en-US" dirty="0"/>
          </a:p>
        </p:txBody>
      </p:sp>
    </p:spTree>
    <p:extLst>
      <p:ext uri="{BB962C8B-B14F-4D97-AF65-F5344CB8AC3E}">
        <p14:creationId xmlns:p14="http://schemas.microsoft.com/office/powerpoint/2010/main" val="303885228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E2136-C750-64F2-C3FA-81DE2D624DCD}"/>
              </a:ext>
            </a:extLst>
          </p:cNvPr>
          <p:cNvSpPr>
            <a:spLocks noGrp="1"/>
          </p:cNvSpPr>
          <p:nvPr>
            <p:ph type="title"/>
          </p:nvPr>
        </p:nvSpPr>
        <p:spPr/>
        <p:txBody>
          <a:bodyPr lIns="45719" tIns="45720" rIns="45719" bIns="45720" anchor="t">
            <a:normAutofit/>
          </a:bodyPr>
          <a:lstStyle/>
          <a:p>
            <a:r>
              <a:rPr lang="en-US" dirty="0"/>
              <a:t>Answer</a:t>
            </a:r>
          </a:p>
        </p:txBody>
      </p:sp>
      <p:sp>
        <p:nvSpPr>
          <p:cNvPr id="3" name="Text Placeholder 2">
            <a:extLst>
              <a:ext uri="{FF2B5EF4-FFF2-40B4-BE49-F238E27FC236}">
                <a16:creationId xmlns:a16="http://schemas.microsoft.com/office/drawing/2014/main" id="{90E2EAC5-25DF-2F04-92ED-C148FD35EDDD}"/>
              </a:ext>
            </a:extLst>
          </p:cNvPr>
          <p:cNvSpPr>
            <a:spLocks noGrp="1"/>
          </p:cNvSpPr>
          <p:nvPr>
            <p:ph type="body" idx="1"/>
          </p:nvPr>
        </p:nvSpPr>
        <p:spPr/>
        <p:txBody>
          <a:bodyPr lIns="45719" tIns="45720" rIns="45719" bIns="45720" anchor="t">
            <a:normAutofit/>
          </a:bodyPr>
          <a:lstStyle/>
          <a:p>
            <a:pPr marL="377825" indent="-377825"/>
            <a:r>
              <a:rPr lang="en-US" dirty="0">
                <a:solidFill>
                  <a:srgbClr val="69787A"/>
                </a:solidFill>
              </a:rPr>
              <a:t>b) 79% although over 50% of people in the UK think it is a parent/carer’s responsibility to impose stricter rules on their child’s screen time.</a:t>
            </a:r>
            <a:endParaRPr lang="en-US" dirty="0"/>
          </a:p>
        </p:txBody>
      </p:sp>
    </p:spTree>
    <p:extLst>
      <p:ext uri="{BB962C8B-B14F-4D97-AF65-F5344CB8AC3E}">
        <p14:creationId xmlns:p14="http://schemas.microsoft.com/office/powerpoint/2010/main" val="366928230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1D5BB2-60C3-B98C-B52E-62CE1797CA3D}"/>
              </a:ext>
            </a:extLst>
          </p:cNvPr>
          <p:cNvSpPr>
            <a:spLocks noGrp="1"/>
          </p:cNvSpPr>
          <p:nvPr>
            <p:ph type="title"/>
          </p:nvPr>
        </p:nvSpPr>
        <p:spPr/>
        <p:txBody>
          <a:bodyPr lIns="45719" tIns="45720" rIns="45719" bIns="45720" anchor="t">
            <a:normAutofit/>
          </a:bodyPr>
          <a:lstStyle/>
          <a:p>
            <a:r>
              <a:rPr lang="en-US" dirty="0"/>
              <a:t>Question 2</a:t>
            </a:r>
          </a:p>
        </p:txBody>
      </p:sp>
      <p:sp>
        <p:nvSpPr>
          <p:cNvPr id="3" name="Text Placeholder 2">
            <a:extLst>
              <a:ext uri="{FF2B5EF4-FFF2-40B4-BE49-F238E27FC236}">
                <a16:creationId xmlns:a16="http://schemas.microsoft.com/office/drawing/2014/main" id="{C06D516B-9807-5404-086B-FD1B17FB620C}"/>
              </a:ext>
            </a:extLst>
          </p:cNvPr>
          <p:cNvSpPr>
            <a:spLocks noGrp="1"/>
          </p:cNvSpPr>
          <p:nvPr>
            <p:ph type="body" idx="1"/>
          </p:nvPr>
        </p:nvSpPr>
        <p:spPr/>
        <p:txBody>
          <a:bodyPr lIns="45719" tIns="45720" rIns="45719" bIns="45720" anchor="t">
            <a:normAutofit/>
          </a:bodyPr>
          <a:lstStyle/>
          <a:p>
            <a:pPr marL="0" indent="0">
              <a:buNone/>
            </a:pPr>
            <a:r>
              <a:rPr lang="en-US" dirty="0">
                <a:solidFill>
                  <a:schemeClr val="tx2">
                    <a:lumMod val="76000"/>
                  </a:schemeClr>
                </a:solidFill>
              </a:rPr>
              <a:t>According to 2019 research by the British Board of Film Classification (BBFC), children as young as 7 had viewed pornography at some point in their lives. </a:t>
            </a:r>
            <a:endParaRPr lang="en-US">
              <a:solidFill>
                <a:schemeClr val="tx2">
                  <a:lumMod val="76000"/>
                </a:schemeClr>
              </a:solidFill>
            </a:endParaRPr>
          </a:p>
          <a:p>
            <a:pPr marL="377825" indent="-377825"/>
            <a:r>
              <a:rPr lang="en-US" dirty="0">
                <a:solidFill>
                  <a:schemeClr val="tx2">
                    <a:lumMod val="76000"/>
                  </a:schemeClr>
                </a:solidFill>
              </a:rPr>
              <a:t>What percentage of children aged 11-13 had viewed pornography?</a:t>
            </a:r>
            <a:endParaRPr lang="en-US">
              <a:solidFill>
                <a:schemeClr val="tx2">
                  <a:lumMod val="76000"/>
                </a:schemeClr>
              </a:solidFill>
            </a:endParaRPr>
          </a:p>
          <a:p>
            <a:pPr marL="377825" indent="-377825"/>
            <a:r>
              <a:rPr lang="en-US" dirty="0">
                <a:solidFill>
                  <a:schemeClr val="tx2">
                    <a:lumMod val="76000"/>
                  </a:schemeClr>
                </a:solidFill>
              </a:rPr>
              <a:t>A) 35%</a:t>
            </a:r>
            <a:endParaRPr lang="en-US">
              <a:solidFill>
                <a:schemeClr val="tx2">
                  <a:lumMod val="76000"/>
                </a:schemeClr>
              </a:solidFill>
            </a:endParaRPr>
          </a:p>
          <a:p>
            <a:pPr marL="377825" indent="-377825"/>
            <a:r>
              <a:rPr lang="en-US" dirty="0">
                <a:solidFill>
                  <a:schemeClr val="tx2">
                    <a:lumMod val="76000"/>
                  </a:schemeClr>
                </a:solidFill>
              </a:rPr>
              <a:t>B) 42%</a:t>
            </a:r>
            <a:endParaRPr lang="en-US">
              <a:solidFill>
                <a:schemeClr val="tx2">
                  <a:lumMod val="76000"/>
                </a:schemeClr>
              </a:solidFill>
            </a:endParaRPr>
          </a:p>
          <a:p>
            <a:pPr marL="377825" indent="-377825"/>
            <a:r>
              <a:rPr lang="en-US" dirty="0">
                <a:solidFill>
                  <a:schemeClr val="tx2">
                    <a:lumMod val="76000"/>
                  </a:schemeClr>
                </a:solidFill>
              </a:rPr>
              <a:t>C) 51% </a:t>
            </a:r>
          </a:p>
          <a:p>
            <a:pPr marL="377825" indent="-377825"/>
            <a:endParaRPr lang="en-US" dirty="0"/>
          </a:p>
        </p:txBody>
      </p:sp>
    </p:spTree>
    <p:extLst>
      <p:ext uri="{BB962C8B-B14F-4D97-AF65-F5344CB8AC3E}">
        <p14:creationId xmlns:p14="http://schemas.microsoft.com/office/powerpoint/2010/main" val="287615263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07E7D-C360-CFE4-058E-4BCB50B12F15}"/>
              </a:ext>
            </a:extLst>
          </p:cNvPr>
          <p:cNvSpPr>
            <a:spLocks noGrp="1"/>
          </p:cNvSpPr>
          <p:nvPr>
            <p:ph type="title"/>
          </p:nvPr>
        </p:nvSpPr>
        <p:spPr/>
        <p:txBody>
          <a:bodyPr lIns="45719" tIns="45720" rIns="45719" bIns="45720" anchor="t">
            <a:normAutofit/>
          </a:bodyPr>
          <a:lstStyle/>
          <a:p>
            <a:r>
              <a:rPr lang="en-US" dirty="0"/>
              <a:t>Answer</a:t>
            </a:r>
          </a:p>
        </p:txBody>
      </p:sp>
      <p:sp>
        <p:nvSpPr>
          <p:cNvPr id="3" name="Text Placeholder 2">
            <a:extLst>
              <a:ext uri="{FF2B5EF4-FFF2-40B4-BE49-F238E27FC236}">
                <a16:creationId xmlns:a16="http://schemas.microsoft.com/office/drawing/2014/main" id="{86C117A7-2248-5F70-F014-AAB02237C572}"/>
              </a:ext>
            </a:extLst>
          </p:cNvPr>
          <p:cNvSpPr>
            <a:spLocks noGrp="1"/>
          </p:cNvSpPr>
          <p:nvPr>
            <p:ph type="body" idx="1"/>
          </p:nvPr>
        </p:nvSpPr>
        <p:spPr/>
        <p:txBody>
          <a:bodyPr lIns="45719" tIns="45720" rIns="45719" bIns="45720" anchor="t">
            <a:normAutofit/>
          </a:bodyPr>
          <a:lstStyle/>
          <a:p>
            <a:pPr marL="377825" indent="-377825"/>
            <a:r>
              <a:rPr lang="en-US" dirty="0">
                <a:solidFill>
                  <a:schemeClr val="tx2">
                    <a:lumMod val="76000"/>
                  </a:schemeClr>
                </a:solidFill>
              </a:rPr>
              <a:t>C) 51% </a:t>
            </a:r>
            <a:endParaRPr lang="en-US">
              <a:solidFill>
                <a:schemeClr val="tx2">
                  <a:lumMod val="76000"/>
                </a:schemeClr>
              </a:solidFill>
            </a:endParaRPr>
          </a:p>
          <a:p>
            <a:pPr marL="377825" indent="-377825"/>
            <a:r>
              <a:rPr lang="en-US" dirty="0">
                <a:solidFill>
                  <a:schemeClr val="tx2">
                    <a:lumMod val="76000"/>
                  </a:schemeClr>
                </a:solidFill>
              </a:rPr>
              <a:t>...and this rose to 66% for 14-15 year olds.</a:t>
            </a:r>
          </a:p>
          <a:p>
            <a:pPr marL="377825" indent="-377825"/>
            <a:endParaRPr lang="en-US" dirty="0"/>
          </a:p>
        </p:txBody>
      </p:sp>
    </p:spTree>
    <p:extLst>
      <p:ext uri="{BB962C8B-B14F-4D97-AF65-F5344CB8AC3E}">
        <p14:creationId xmlns:p14="http://schemas.microsoft.com/office/powerpoint/2010/main" val="353903674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6E900-25DC-9C26-21F5-2E21252172F6}"/>
              </a:ext>
            </a:extLst>
          </p:cNvPr>
          <p:cNvSpPr>
            <a:spLocks noGrp="1"/>
          </p:cNvSpPr>
          <p:nvPr>
            <p:ph type="title"/>
          </p:nvPr>
        </p:nvSpPr>
        <p:spPr/>
        <p:txBody>
          <a:bodyPr lIns="45719" tIns="45720" rIns="45719" bIns="45720" anchor="t">
            <a:normAutofit/>
          </a:bodyPr>
          <a:lstStyle/>
          <a:p>
            <a:r>
              <a:rPr lang="en-US" dirty="0"/>
              <a:t>Question 3</a:t>
            </a:r>
          </a:p>
        </p:txBody>
      </p:sp>
      <p:sp>
        <p:nvSpPr>
          <p:cNvPr id="3" name="Text Placeholder 2">
            <a:extLst>
              <a:ext uri="{FF2B5EF4-FFF2-40B4-BE49-F238E27FC236}">
                <a16:creationId xmlns:a16="http://schemas.microsoft.com/office/drawing/2014/main" id="{88B068C7-DCDD-793E-BACD-24529A08D057}"/>
              </a:ext>
            </a:extLst>
          </p:cNvPr>
          <p:cNvSpPr>
            <a:spLocks noGrp="1"/>
          </p:cNvSpPr>
          <p:nvPr>
            <p:ph type="body" idx="1"/>
          </p:nvPr>
        </p:nvSpPr>
        <p:spPr/>
        <p:txBody>
          <a:bodyPr lIns="45719" tIns="45720" rIns="45719" bIns="45720" anchor="t">
            <a:normAutofit/>
          </a:bodyPr>
          <a:lstStyle/>
          <a:p>
            <a:pPr marL="377825" indent="-377825"/>
            <a:r>
              <a:rPr lang="en-US" dirty="0">
                <a:solidFill>
                  <a:schemeClr val="tx2">
                    <a:lumMod val="76000"/>
                  </a:schemeClr>
                </a:solidFill>
              </a:rPr>
              <a:t>According to a survey conducted by Statista in 2023, </a:t>
            </a:r>
            <a:endParaRPr lang="en-US">
              <a:solidFill>
                <a:schemeClr val="tx2">
                  <a:lumMod val="76000"/>
                </a:schemeClr>
              </a:solidFill>
            </a:endParaRPr>
          </a:p>
          <a:p>
            <a:pPr marL="377825" indent="-377825"/>
            <a:r>
              <a:rPr lang="en-US" dirty="0">
                <a:solidFill>
                  <a:schemeClr val="tx2">
                    <a:lumMod val="76000"/>
                  </a:schemeClr>
                </a:solidFill>
              </a:rPr>
              <a:t>What percentage of children owned their own mobile phone by the time they reached the age of 11?</a:t>
            </a:r>
            <a:endParaRPr lang="en-US">
              <a:solidFill>
                <a:schemeClr val="tx2">
                  <a:lumMod val="76000"/>
                </a:schemeClr>
              </a:solidFill>
            </a:endParaRPr>
          </a:p>
          <a:p>
            <a:pPr marL="377825" indent="-377825"/>
            <a:r>
              <a:rPr lang="en-US" dirty="0">
                <a:solidFill>
                  <a:schemeClr val="tx2">
                    <a:lumMod val="76000"/>
                  </a:schemeClr>
                </a:solidFill>
              </a:rPr>
              <a:t>a) approx. 90%</a:t>
            </a:r>
          </a:p>
          <a:p>
            <a:pPr marL="377825" indent="-377825"/>
            <a:r>
              <a:rPr lang="en-US" dirty="0">
                <a:solidFill>
                  <a:schemeClr val="tx2">
                    <a:lumMod val="76000"/>
                  </a:schemeClr>
                </a:solidFill>
              </a:rPr>
              <a:t>b) 69%%</a:t>
            </a:r>
          </a:p>
          <a:p>
            <a:pPr marL="377825" indent="-377825"/>
            <a:r>
              <a:rPr lang="en-US" dirty="0">
                <a:solidFill>
                  <a:schemeClr val="tx2">
                    <a:lumMod val="76000"/>
                  </a:schemeClr>
                </a:solidFill>
              </a:rPr>
              <a:t>c) approx. 92%</a:t>
            </a:r>
          </a:p>
          <a:p>
            <a:pPr marL="377825" indent="-377825"/>
            <a:endParaRPr lang="en-US" dirty="0"/>
          </a:p>
        </p:txBody>
      </p:sp>
    </p:spTree>
    <p:extLst>
      <p:ext uri="{BB962C8B-B14F-4D97-AF65-F5344CB8AC3E}">
        <p14:creationId xmlns:p14="http://schemas.microsoft.com/office/powerpoint/2010/main" val="146240823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name="Executive">
  <a:themeElements>
    <a:clrScheme name="Executive">
      <a:dk1>
        <a:srgbClr val="3E3F3E"/>
      </a:dk1>
      <a:lt1>
        <a:srgbClr val="3F013F"/>
      </a:lt1>
      <a:dk2>
        <a:srgbClr val="A7A7A7"/>
      </a:dk2>
      <a:lt2>
        <a:srgbClr val="535353"/>
      </a:lt2>
      <a:accent1>
        <a:srgbClr val="7FB700"/>
      </a:accent1>
      <a:accent2>
        <a:srgbClr val="9C5252"/>
      </a:accent2>
      <a:accent3>
        <a:srgbClr val="E68422"/>
      </a:accent3>
      <a:accent4>
        <a:srgbClr val="846648"/>
      </a:accent4>
      <a:accent5>
        <a:srgbClr val="63891F"/>
      </a:accent5>
      <a:accent6>
        <a:srgbClr val="758085"/>
      </a:accent6>
      <a:hlink>
        <a:srgbClr val="0000FF"/>
      </a:hlink>
      <a:folHlink>
        <a:srgbClr val="FF00FF"/>
      </a:folHlink>
    </a:clrScheme>
    <a:fontScheme name="Executive">
      <a:majorFont>
        <a:latin typeface="Helvetica"/>
        <a:ea typeface="Helvetica"/>
        <a:cs typeface="Helvetica"/>
      </a:majorFont>
      <a:minorFont>
        <a:latin typeface="Times New Roman"/>
        <a:ea typeface="Times New Roman"/>
        <a:cs typeface="Times New Roma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8575"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8575"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Executive">
  <a:themeElements>
    <a:clrScheme name="Executive">
      <a:dk1>
        <a:srgbClr val="000000"/>
      </a:dk1>
      <a:lt1>
        <a:srgbClr val="FFFFFF"/>
      </a:lt1>
      <a:dk2>
        <a:srgbClr val="A7A7A7"/>
      </a:dk2>
      <a:lt2>
        <a:srgbClr val="535353"/>
      </a:lt2>
      <a:accent1>
        <a:srgbClr val="7FB700"/>
      </a:accent1>
      <a:accent2>
        <a:srgbClr val="9C5252"/>
      </a:accent2>
      <a:accent3>
        <a:srgbClr val="E68422"/>
      </a:accent3>
      <a:accent4>
        <a:srgbClr val="846648"/>
      </a:accent4>
      <a:accent5>
        <a:srgbClr val="63891F"/>
      </a:accent5>
      <a:accent6>
        <a:srgbClr val="758085"/>
      </a:accent6>
      <a:hlink>
        <a:srgbClr val="0000FF"/>
      </a:hlink>
      <a:folHlink>
        <a:srgbClr val="FF00FF"/>
      </a:folHlink>
    </a:clrScheme>
    <a:fontScheme name="Executive">
      <a:majorFont>
        <a:latin typeface="Helvetica"/>
        <a:ea typeface="Helvetica"/>
        <a:cs typeface="Helvetica"/>
      </a:majorFont>
      <a:minorFont>
        <a:latin typeface="Times New Roman"/>
        <a:ea typeface="Times New Roman"/>
        <a:cs typeface="Times New Roma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8575"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8575"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TotalTime>
  <Words>2251</Words>
  <Application>Microsoft Macintosh PowerPoint</Application>
  <PresentationFormat>Custom</PresentationFormat>
  <Paragraphs>160</Paragraphs>
  <Slides>23</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Aptos</vt:lpstr>
      <vt:lpstr>Arial</vt:lpstr>
      <vt:lpstr>Calibri</vt:lpstr>
      <vt:lpstr>Lato</vt:lpstr>
      <vt:lpstr>Tahoma</vt:lpstr>
      <vt:lpstr>Times New Roman</vt:lpstr>
      <vt:lpstr>Executive</vt:lpstr>
      <vt:lpstr>PowerPoint Presentation</vt:lpstr>
      <vt:lpstr>Learning Outcomes</vt:lpstr>
      <vt:lpstr>Which are the most popular social media platforms?</vt:lpstr>
      <vt:lpstr>Statistics</vt:lpstr>
      <vt:lpstr>Quiz – Current Issues</vt:lpstr>
      <vt:lpstr>Answer</vt:lpstr>
      <vt:lpstr>Question 2</vt:lpstr>
      <vt:lpstr>Answer</vt:lpstr>
      <vt:lpstr>Question 3</vt:lpstr>
      <vt:lpstr>Answer</vt:lpstr>
      <vt:lpstr>Question 4</vt:lpstr>
      <vt:lpstr>Answer</vt:lpstr>
      <vt:lpstr>YouTube</vt:lpstr>
      <vt:lpstr>Whatsapp</vt:lpstr>
      <vt:lpstr>Instagram</vt:lpstr>
      <vt:lpstr>Encouraging Safe Practice</vt:lpstr>
      <vt:lpstr>Modelling Online Safety at School</vt:lpstr>
      <vt:lpstr>Nudge Reminders</vt:lpstr>
      <vt:lpstr>Make the most of times they're in!</vt:lpstr>
      <vt:lpstr>PowerPoint Presentation</vt:lpstr>
      <vt:lpstr>Learning Outcomes</vt:lpstr>
      <vt:lpstr> Reflections on Episode 3    </vt:lpstr>
      <vt:lpstr>The Bigger Picture: Reflection on the Webinar Series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costA Constantinou</cp:lastModifiedBy>
  <cp:revision>1110</cp:revision>
  <dcterms:modified xsi:type="dcterms:W3CDTF">2024-11-26T07:03:32Z</dcterms:modified>
</cp:coreProperties>
</file>