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modernComment_106E_50CF2576.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4160" r:id="rId2"/>
    <p:sldId id="4207" r:id="rId3"/>
    <p:sldId id="4165" r:id="rId4"/>
    <p:sldId id="4204" r:id="rId5"/>
    <p:sldId id="4203" r:id="rId6"/>
    <p:sldId id="4209" r:id="rId7"/>
    <p:sldId id="4199" r:id="rId8"/>
    <p:sldId id="4200" r:id="rId9"/>
    <p:sldId id="4202" r:id="rId10"/>
    <p:sldId id="4206" r:id="rId11"/>
    <p:sldId id="4211" r:id="rId12"/>
    <p:sldId id="4214" r:id="rId13"/>
    <p:sldId id="4212" r:id="rId14"/>
    <p:sldId id="4213" r:id="rId15"/>
  </p:sldIdLst>
  <p:sldSz cx="13436600" cy="75565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1pPr>
    <a:lvl2pPr marL="0" marR="0" indent="457056"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2pPr>
    <a:lvl3pPr marL="0" marR="0" indent="914114"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3pPr>
    <a:lvl4pPr marL="0" marR="0" indent="1371172"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4pPr>
    <a:lvl5pPr marL="0" marR="0" indent="182823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5pPr>
    <a:lvl6pPr marL="0" marR="0" indent="2285288"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6pPr>
    <a:lvl7pPr marL="0" marR="0" indent="2742346"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7pPr>
    <a:lvl8pPr marL="0" marR="0" indent="3199404"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8pPr>
    <a:lvl9pPr marL="0" marR="0" indent="3656462"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FB98F9E-92C1-BD10-2F01-357C8FC3BD0B}" name="costA Constantinou" initials="cC" userId="13cb9ba86aeb8c2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7E5CA"/>
          </a:solidFill>
        </a:fill>
      </a:tcStyle>
    </a:wholeTbl>
    <a:band2H>
      <a:tcTxStyle/>
      <a:tcStyle>
        <a:tcBdr/>
        <a:fill>
          <a:solidFill>
            <a:srgbClr val="ECF3E6"/>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5D8CB"/>
          </a:solidFill>
        </a:fill>
      </a:tcStyle>
    </a:wholeTbl>
    <a:band2H>
      <a:tcTxStyle/>
      <a:tcStyle>
        <a:tcBdr/>
        <a:fill>
          <a:solidFill>
            <a:srgbClr val="FAECE7"/>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5D7D8"/>
          </a:solidFill>
        </a:fill>
      </a:tcStyle>
    </a:wholeTbl>
    <a:band2H>
      <a:tcTxStyle/>
      <a:tcStyle>
        <a:tcBdr/>
        <a:fill>
          <a:solidFill>
            <a:srgbClr val="EBECED"/>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
          <a:latin typeface="Arial"/>
          <a:ea typeface="Arial"/>
          <a:cs typeface="Arial"/>
        </a:font>
        <a:srgbClr val="3E3F3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8E8E8"/>
          </a:solidFill>
        </a:fill>
      </a:tcStyle>
    </a:wholeTbl>
    <a:band2H>
      <a:tcTxStyle/>
      <a:tcStyle>
        <a:tcBdr/>
        <a:fill>
          <a:solidFill>
            <a:srgbClr val="FFFFFF"/>
          </a:solidFill>
        </a:fill>
      </a:tcStyle>
    </a:band2H>
    <a:firstCol>
      <a:tcTxStyle b="on" i="off">
        <a:font>
          <a:latin typeface="Arial"/>
          <a:ea typeface="Arial"/>
          <a:cs typeface="Arial"/>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Arial"/>
          <a:ea typeface="Arial"/>
          <a:cs typeface="Arial"/>
        </a:font>
        <a:srgbClr val="3E3F3E"/>
      </a:tcTxStyle>
      <a:tcStyle>
        <a:tcBdr>
          <a:left>
            <a:ln w="12700" cap="flat">
              <a:noFill/>
              <a:miter lim="400000"/>
            </a:ln>
          </a:left>
          <a:right>
            <a:ln w="12700" cap="flat">
              <a:noFill/>
              <a:miter lim="400000"/>
            </a:ln>
          </a:right>
          <a:top>
            <a:ln w="50800" cap="flat">
              <a:solidFill>
                <a:srgbClr val="3E3F3E"/>
              </a:solidFill>
              <a:prstDash val="solid"/>
              <a:round/>
            </a:ln>
          </a:top>
          <a:bottom>
            <a:ln w="25400" cap="flat">
              <a:solidFill>
                <a:srgbClr val="3E3F3E"/>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
          <a:latin typeface="Arial"/>
          <a:ea typeface="Arial"/>
          <a:cs typeface="Arial"/>
        </a:font>
        <a:srgbClr val="FFFFFF"/>
      </a:tcTxStyle>
      <a:tcStyle>
        <a:tcBdr>
          <a:left>
            <a:ln w="12700" cap="flat">
              <a:noFill/>
              <a:miter lim="400000"/>
            </a:ln>
          </a:left>
          <a:right>
            <a:ln w="12700" cap="flat">
              <a:noFill/>
              <a:miter lim="400000"/>
            </a:ln>
          </a:right>
          <a:top>
            <a:ln w="25400" cap="flat">
              <a:solidFill>
                <a:srgbClr val="3E3F3E"/>
              </a:solidFill>
              <a:prstDash val="solid"/>
              <a:round/>
            </a:ln>
          </a:top>
          <a:bottom>
            <a:ln w="25400" cap="flat">
              <a:solidFill>
                <a:srgbClr val="3E3F3E"/>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
          <a:latin typeface="Arial"/>
          <a:ea typeface="Arial"/>
          <a:cs typeface="Arial"/>
        </a:font>
        <a:srgbClr val="3E3F3E"/>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DCDCD"/>
          </a:solidFill>
        </a:fill>
      </a:tcStyle>
    </a:wholeTbl>
    <a:band2H>
      <a:tcTxStyle/>
      <a:tcStyle>
        <a:tcBdr/>
        <a:fill>
          <a:solidFill>
            <a:srgbClr val="E8E8E8"/>
          </a:solidFill>
        </a:fill>
      </a:tcStyle>
    </a:band2H>
    <a:firstCol>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E3F3E"/>
          </a:solidFill>
        </a:fill>
      </a:tcStyle>
    </a:firstCol>
    <a:la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E3F3E"/>
          </a:solidFill>
        </a:fill>
      </a:tcStyle>
    </a:lastRow>
    <a:firstRow>
      <a:tcTxStyle b="on" i="off">
        <a:font>
          <a:latin typeface="Arial"/>
          <a:ea typeface="Arial"/>
          <a:cs typeface="Arial"/>
        </a:font>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3E3F3E"/>
          </a:solidFill>
        </a:fill>
      </a:tcStyle>
    </a:firstRow>
  </a:tblStyle>
  <a:tblStyle styleId="{2708684C-4D16-4618-839F-0558EEFCDFE6}" styleName="">
    <a:tblBg/>
    <a:wholeTbl>
      <a:tcTxStyle b="off"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12700" cap="flat">
              <a:solidFill>
                <a:srgbClr val="3E3F3E"/>
              </a:solidFill>
              <a:prstDash val="solid"/>
              <a:round/>
            </a:ln>
          </a:top>
          <a:bottom>
            <a:ln w="127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solidFill>
            <a:srgbClr val="3E3F3E">
              <a:alpha val="20000"/>
            </a:srgbClr>
          </a:solidFill>
        </a:fill>
      </a:tcStyle>
    </a:wholeTbl>
    <a:band2H>
      <a:tcTxStyle/>
      <a:tcStyle>
        <a:tcBdr/>
        <a:fill>
          <a:solidFill>
            <a:srgbClr val="FFFFFF"/>
          </a:solidFill>
        </a:fill>
      </a:tcStyle>
    </a:band2H>
    <a:firstCol>
      <a:tcTxStyle b="on"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12700" cap="flat">
              <a:solidFill>
                <a:srgbClr val="3E3F3E"/>
              </a:solidFill>
              <a:prstDash val="solid"/>
              <a:round/>
            </a:ln>
          </a:top>
          <a:bottom>
            <a:ln w="127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solidFill>
            <a:srgbClr val="3E3F3E">
              <a:alpha val="20000"/>
            </a:srgbClr>
          </a:solidFill>
        </a:fill>
      </a:tcStyle>
    </a:firstCol>
    <a:lastRow>
      <a:tcTxStyle b="on"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50800" cap="flat">
              <a:solidFill>
                <a:srgbClr val="3E3F3E"/>
              </a:solidFill>
              <a:prstDash val="solid"/>
              <a:round/>
            </a:ln>
          </a:top>
          <a:bottom>
            <a:ln w="127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noFill/>
        </a:fill>
      </a:tcStyle>
    </a:lastRow>
    <a:firstRow>
      <a:tcTxStyle b="on" i="off">
        <a:font>
          <a:latin typeface="Arial"/>
          <a:ea typeface="Arial"/>
          <a:cs typeface="Arial"/>
        </a:font>
        <a:srgbClr val="3E3F3E"/>
      </a:tcTxStyle>
      <a:tcStyle>
        <a:tcBdr>
          <a:left>
            <a:ln w="12700" cap="flat">
              <a:solidFill>
                <a:srgbClr val="3E3F3E"/>
              </a:solidFill>
              <a:prstDash val="solid"/>
              <a:round/>
            </a:ln>
          </a:left>
          <a:right>
            <a:ln w="12700" cap="flat">
              <a:solidFill>
                <a:srgbClr val="3E3F3E"/>
              </a:solidFill>
              <a:prstDash val="solid"/>
              <a:round/>
            </a:ln>
          </a:right>
          <a:top>
            <a:ln w="12700" cap="flat">
              <a:solidFill>
                <a:srgbClr val="3E3F3E"/>
              </a:solidFill>
              <a:prstDash val="solid"/>
              <a:round/>
            </a:ln>
          </a:top>
          <a:bottom>
            <a:ln w="25400" cap="flat">
              <a:solidFill>
                <a:srgbClr val="3E3F3E"/>
              </a:solidFill>
              <a:prstDash val="solid"/>
              <a:round/>
            </a:ln>
          </a:bottom>
          <a:insideH>
            <a:ln w="12700" cap="flat">
              <a:solidFill>
                <a:srgbClr val="3E3F3E"/>
              </a:solidFill>
              <a:prstDash val="solid"/>
              <a:round/>
            </a:ln>
          </a:insideH>
          <a:insideV>
            <a:ln w="12700" cap="flat">
              <a:solidFill>
                <a:srgbClr val="3E3F3E"/>
              </a:solidFill>
              <a:prstDash val="solid"/>
              <a:round/>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56"/>
    <p:restoredTop sz="81135"/>
  </p:normalViewPr>
  <p:slideViewPr>
    <p:cSldViewPr snapToGrid="0" snapToObjects="1">
      <p:cViewPr varScale="1">
        <p:scale>
          <a:sx n="82" d="100"/>
          <a:sy n="82" d="100"/>
        </p:scale>
        <p:origin x="1136" y="160"/>
      </p:cViewPr>
      <p:guideLst/>
    </p:cSldViewPr>
  </p:slideViewPr>
  <p:notesTextViewPr>
    <p:cViewPr>
      <p:scale>
        <a:sx n="1" d="1"/>
        <a:sy n="1" d="1"/>
      </p:scale>
      <p:origin x="0" y="0"/>
    </p:cViewPr>
  </p:notesTextViewPr>
  <p:notesViewPr>
    <p:cSldViewPr snapToGrid="0" snapToObjects="1">
      <p:cViewPr varScale="1">
        <p:scale>
          <a:sx n="88" d="100"/>
          <a:sy n="88" d="100"/>
        </p:scale>
        <p:origin x="3872"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omments/modernComment_106E_50CF2576.xml><?xml version="1.0" encoding="utf-8"?>
<p188:cmLst xmlns:a="http://schemas.openxmlformats.org/drawingml/2006/main" xmlns:r="http://schemas.openxmlformats.org/officeDocument/2006/relationships" xmlns:p188="http://schemas.microsoft.com/office/powerpoint/2018/8/main">
  <p188:cm id="{67C53493-5A91-684F-807C-FFBC94B7CCAD}" authorId="{4FB98F9E-92C1-BD10-2F01-357C8FC3BD0B}" created="2024-11-25T09:20:09.500">
    <ac:txMkLst xmlns:ac="http://schemas.microsoft.com/office/drawing/2013/main/command">
      <pc:docMk xmlns:pc="http://schemas.microsoft.com/office/powerpoint/2013/main/command"/>
      <pc:sldMk xmlns:pc="http://schemas.microsoft.com/office/powerpoint/2013/main/command" cId="1355752822" sldId="4206"/>
      <ac:spMk id="3" creationId="{73DD268F-8B20-5158-DCC9-6F4D8EEB62A1}"/>
      <ac:txMk cp="564" len="78">
        <ac:context len="644" hash="2601218968"/>
      </ac:txMk>
    </ac:txMkLst>
    <p188:pos x="3425878" y="4181854"/>
    <p188:txBody>
      <a:bodyPr/>
      <a:lstStyle/>
      <a:p>
        <a:r>
          <a:rPr lang="en-GB"/>
          <a:t>These are very UK centric helplines. Can we suggest things schools can do to help? 
I.E. online education in pshe, local helplines that exist in your country, assemblies, students know where to go to in school for support,  educating parents on how to spot signs, </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C09299-7918-8057-F3BA-4303F8C9FE2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Y"/>
          </a:p>
        </p:txBody>
      </p:sp>
      <p:sp>
        <p:nvSpPr>
          <p:cNvPr id="3" name="Date Placeholder 2">
            <a:extLst>
              <a:ext uri="{FF2B5EF4-FFF2-40B4-BE49-F238E27FC236}">
                <a16:creationId xmlns:a16="http://schemas.microsoft.com/office/drawing/2014/main" id="{C3D3D949-7FB5-8742-F237-25C523E53FC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14C7CE-101F-6B47-91D7-E21EC14D3395}" type="datetimeFigureOut">
              <a:rPr lang="en-CY" smtClean="0"/>
              <a:t>11/26/24</a:t>
            </a:fld>
            <a:endParaRPr lang="en-CY"/>
          </a:p>
        </p:txBody>
      </p:sp>
      <p:sp>
        <p:nvSpPr>
          <p:cNvPr id="4" name="Footer Placeholder 3">
            <a:extLst>
              <a:ext uri="{FF2B5EF4-FFF2-40B4-BE49-F238E27FC236}">
                <a16:creationId xmlns:a16="http://schemas.microsoft.com/office/drawing/2014/main" id="{66730E3D-D1C8-5889-2B23-7F6FD0D4545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Y"/>
          </a:p>
        </p:txBody>
      </p:sp>
      <p:sp>
        <p:nvSpPr>
          <p:cNvPr id="5" name="Slide Number Placeholder 4">
            <a:extLst>
              <a:ext uri="{FF2B5EF4-FFF2-40B4-BE49-F238E27FC236}">
                <a16:creationId xmlns:a16="http://schemas.microsoft.com/office/drawing/2014/main" id="{D2B01D23-A921-08CE-2F7F-81F5064972F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62C87F2-F0A0-794B-8374-C7A4BF71CEBF}" type="slidenum">
              <a:rPr lang="en-CY" smtClean="0"/>
              <a:t>‹#›</a:t>
            </a:fld>
            <a:endParaRPr lang="en-CY"/>
          </a:p>
        </p:txBody>
      </p:sp>
    </p:spTree>
    <p:extLst>
      <p:ext uri="{BB962C8B-B14F-4D97-AF65-F5344CB8AC3E}">
        <p14:creationId xmlns:p14="http://schemas.microsoft.com/office/powerpoint/2010/main" val="19126137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xfrm>
            <a:off x="1143000" y="685800"/>
            <a:ext cx="4572000" cy="3429000"/>
          </a:xfrm>
          <a:prstGeom prst="rect">
            <a:avLst/>
          </a:prstGeom>
        </p:spPr>
        <p:txBody>
          <a:bodyPr/>
          <a:lstStyle/>
          <a:p>
            <a:endParaRPr/>
          </a:p>
        </p:txBody>
      </p:sp>
      <p:sp>
        <p:nvSpPr>
          <p:cNvPr id="146" name="Shape 14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49123" latinLnBrk="0">
      <a:spcBef>
        <a:spcPts val="400"/>
      </a:spcBef>
      <a:defRPr sz="1200">
        <a:latin typeface="+mn-lt"/>
        <a:ea typeface="+mn-ea"/>
        <a:cs typeface="+mn-cs"/>
        <a:sym typeface="Times New Roman"/>
      </a:defRPr>
    </a:lvl1pPr>
    <a:lvl2pPr indent="228600" defTabSz="449123" latinLnBrk="0">
      <a:spcBef>
        <a:spcPts val="400"/>
      </a:spcBef>
      <a:defRPr sz="1200">
        <a:latin typeface="+mn-lt"/>
        <a:ea typeface="+mn-ea"/>
        <a:cs typeface="+mn-cs"/>
        <a:sym typeface="Times New Roman"/>
      </a:defRPr>
    </a:lvl2pPr>
    <a:lvl3pPr indent="457200" defTabSz="449123" latinLnBrk="0">
      <a:spcBef>
        <a:spcPts val="400"/>
      </a:spcBef>
      <a:defRPr sz="1200">
        <a:latin typeface="+mn-lt"/>
        <a:ea typeface="+mn-ea"/>
        <a:cs typeface="+mn-cs"/>
        <a:sym typeface="Times New Roman"/>
      </a:defRPr>
    </a:lvl3pPr>
    <a:lvl4pPr indent="685800" defTabSz="449123" latinLnBrk="0">
      <a:spcBef>
        <a:spcPts val="400"/>
      </a:spcBef>
      <a:defRPr sz="1200">
        <a:latin typeface="+mn-lt"/>
        <a:ea typeface="+mn-ea"/>
        <a:cs typeface="+mn-cs"/>
        <a:sym typeface="Times New Roman"/>
      </a:defRPr>
    </a:lvl4pPr>
    <a:lvl5pPr indent="914400" defTabSz="449123" latinLnBrk="0">
      <a:spcBef>
        <a:spcPts val="400"/>
      </a:spcBef>
      <a:defRPr sz="1200">
        <a:latin typeface="+mn-lt"/>
        <a:ea typeface="+mn-ea"/>
        <a:cs typeface="+mn-cs"/>
        <a:sym typeface="Times New Roman"/>
      </a:defRPr>
    </a:lvl5pPr>
    <a:lvl6pPr indent="1143000" defTabSz="449123" latinLnBrk="0">
      <a:spcBef>
        <a:spcPts val="400"/>
      </a:spcBef>
      <a:defRPr sz="1200">
        <a:latin typeface="+mn-lt"/>
        <a:ea typeface="+mn-ea"/>
        <a:cs typeface="+mn-cs"/>
        <a:sym typeface="Times New Roman"/>
      </a:defRPr>
    </a:lvl6pPr>
    <a:lvl7pPr indent="1371600" defTabSz="449123" latinLnBrk="0">
      <a:spcBef>
        <a:spcPts val="400"/>
      </a:spcBef>
      <a:defRPr sz="1200">
        <a:latin typeface="+mn-lt"/>
        <a:ea typeface="+mn-ea"/>
        <a:cs typeface="+mn-cs"/>
        <a:sym typeface="Times New Roman"/>
      </a:defRPr>
    </a:lvl7pPr>
    <a:lvl8pPr indent="1600200" defTabSz="449123" latinLnBrk="0">
      <a:spcBef>
        <a:spcPts val="400"/>
      </a:spcBef>
      <a:defRPr sz="1200">
        <a:latin typeface="+mn-lt"/>
        <a:ea typeface="+mn-ea"/>
        <a:cs typeface="+mn-cs"/>
        <a:sym typeface="Times New Roman"/>
      </a:defRPr>
    </a:lvl8pPr>
    <a:lvl9pPr indent="1828800" defTabSz="449123" latinLnBrk="0">
      <a:spcBef>
        <a:spcPts val="400"/>
      </a:spcBef>
      <a:defRPr sz="1200">
        <a:latin typeface="+mn-lt"/>
        <a:ea typeface="+mn-ea"/>
        <a:cs typeface="+mn-cs"/>
        <a:sym typeface="Times New Roman"/>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EF1586CF-F499-9944-8E1B-7096442B0F66}" type="slidenum">
              <a:rPr lang="en-US" smtClean="0"/>
              <a:t>1</a:t>
            </a:fld>
            <a:endParaRPr lang="en-US"/>
          </a:p>
        </p:txBody>
      </p:sp>
    </p:spTree>
    <p:extLst>
      <p:ext uri="{BB962C8B-B14F-4D97-AF65-F5344CB8AC3E}">
        <p14:creationId xmlns:p14="http://schemas.microsoft.com/office/powerpoint/2010/main" val="3997629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83" name="Body Level One…"/>
          <p:cNvSpPr txBox="1">
            <a:spLocks noGrp="1"/>
          </p:cNvSpPr>
          <p:nvPr>
            <p:ph type="body" sz="quarter" idx="1"/>
          </p:nvPr>
        </p:nvSpPr>
        <p:spPr>
          <a:xfrm>
            <a:off x="671989" y="2076363"/>
            <a:ext cx="5938236" cy="671972"/>
          </a:xfrm>
          <a:prstGeom prst="rect">
            <a:avLst/>
          </a:prstGeom>
        </p:spPr>
        <p:txBody>
          <a:bodyPr anchor="b"/>
          <a:lstStyle>
            <a:lvl1pPr marL="0" indent="0" algn="ctr">
              <a:buSzTx/>
              <a:buFontTx/>
              <a:buNone/>
            </a:lvl1pPr>
            <a:lvl2pPr marL="0" indent="503967" algn="ctr">
              <a:buSzTx/>
              <a:buFontTx/>
              <a:buNone/>
            </a:lvl2pPr>
            <a:lvl3pPr marL="0" indent="1007934" algn="ctr">
              <a:buSzTx/>
              <a:buFontTx/>
              <a:buNone/>
            </a:lvl3pPr>
            <a:lvl4pPr marL="0" indent="1511901" algn="ctr">
              <a:buSzTx/>
              <a:buFontTx/>
              <a:buNone/>
            </a:lvl4pPr>
            <a:lvl5pPr marL="0" indent="2015868" algn="ctr">
              <a:buSzTx/>
              <a:buFontTx/>
              <a:buNone/>
            </a:lvl5pPr>
          </a:lstStyle>
          <a:p>
            <a:r>
              <a:t>Body Level One</a:t>
            </a:r>
          </a:p>
          <a:p>
            <a:pPr lvl="1"/>
            <a:r>
              <a:t>Body Level Two</a:t>
            </a:r>
          </a:p>
          <a:p>
            <a:pPr lvl="2"/>
            <a:r>
              <a:t>Body Level Three</a:t>
            </a:r>
          </a:p>
          <a:p>
            <a:pPr lvl="3"/>
            <a:r>
              <a:t>Body Level Four</a:t>
            </a:r>
          </a:p>
          <a:p>
            <a:pPr lvl="4"/>
            <a:r>
              <a:t>Body Level Five</a:t>
            </a:r>
          </a:p>
        </p:txBody>
      </p:sp>
      <p:sp>
        <p:nvSpPr>
          <p:cNvPr id="84" name="Text Placeholder 4"/>
          <p:cNvSpPr>
            <a:spLocks noGrp="1"/>
          </p:cNvSpPr>
          <p:nvPr>
            <p:ph type="body" sz="quarter" idx="21"/>
          </p:nvPr>
        </p:nvSpPr>
        <p:spPr>
          <a:xfrm>
            <a:off x="6831889" y="2076363"/>
            <a:ext cx="5940568" cy="671972"/>
          </a:xfrm>
          <a:prstGeom prst="rect">
            <a:avLst/>
          </a:prstGeom>
        </p:spPr>
        <p:txBody>
          <a:bodyPr anchor="b"/>
          <a:lstStyle/>
          <a:p>
            <a:pPr marL="0" indent="0" algn="ctr">
              <a:buSzTx/>
              <a:buFontTx/>
              <a:buNone/>
            </a:pPr>
            <a:endParaRPr/>
          </a:p>
        </p:txBody>
      </p:sp>
      <p:sp>
        <p:nvSpPr>
          <p:cNvPr id="85" name="Title Text"/>
          <p:cNvSpPr txBox="1">
            <a:spLocks noGrp="1"/>
          </p:cNvSpPr>
          <p:nvPr>
            <p:ph type="title"/>
          </p:nvPr>
        </p:nvSpPr>
        <p:spPr>
          <a:prstGeom prst="rect">
            <a:avLst/>
          </a:prstGeom>
        </p:spPr>
        <p:txBody>
          <a:bodyPr/>
          <a:lstStyle/>
          <a:p>
            <a:r>
              <a:t>Title Text</a:t>
            </a: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Opening 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D7B9591-556B-4964-8D55-977343A3E031}"/>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87031" y="5847362"/>
            <a:ext cx="4443877" cy="1062704"/>
          </a:xfrm>
          <a:prstGeom prst="rect">
            <a:avLst/>
          </a:prstGeom>
        </p:spPr>
      </p:pic>
      <p:sp>
        <p:nvSpPr>
          <p:cNvPr id="8" name="Picture Placeholder 2"/>
          <p:cNvSpPr>
            <a:spLocks noGrp="1"/>
          </p:cNvSpPr>
          <p:nvPr>
            <p:ph type="pic" idx="1"/>
          </p:nvPr>
        </p:nvSpPr>
        <p:spPr>
          <a:xfrm>
            <a:off x="7432529" y="763249"/>
            <a:ext cx="5872552" cy="6299286"/>
          </a:xfrm>
          <a:prstGeom prst="rect">
            <a:avLst/>
          </a:prstGeom>
          <a:ln w="76200">
            <a:noFill/>
          </a:ln>
          <a:effectLst>
            <a:outerShdw blurRad="88900" dist="50800" dir="5400000" algn="ctr" rotWithShape="0">
              <a:srgbClr val="000000">
                <a:alpha val="25000"/>
              </a:srgbClr>
            </a:outerShdw>
          </a:effectLst>
        </p:spPr>
        <p:txBody>
          <a:bodyPr rtlCol="0">
            <a:normAutofit/>
          </a:bodyPr>
          <a:lstStyle>
            <a:lvl1pPr marL="0" indent="0" algn="ctr">
              <a:buNone/>
              <a:defRPr sz="3527"/>
            </a:lvl1pPr>
            <a:lvl2pPr marL="503765" indent="0">
              <a:buNone/>
              <a:defRPr sz="3085"/>
            </a:lvl2pPr>
            <a:lvl3pPr marL="1007531" indent="0">
              <a:buNone/>
              <a:defRPr sz="2644"/>
            </a:lvl3pPr>
            <a:lvl4pPr marL="1511296" indent="0">
              <a:buNone/>
              <a:defRPr sz="2204"/>
            </a:lvl4pPr>
            <a:lvl5pPr marL="2015062" indent="0">
              <a:buNone/>
              <a:defRPr sz="2204"/>
            </a:lvl5pPr>
            <a:lvl6pPr marL="2518827" indent="0">
              <a:buNone/>
              <a:defRPr sz="2204"/>
            </a:lvl6pPr>
            <a:lvl7pPr marL="3022592" indent="0">
              <a:buNone/>
              <a:defRPr sz="2204"/>
            </a:lvl7pPr>
            <a:lvl8pPr marL="3526358" indent="0">
              <a:buNone/>
              <a:defRPr sz="2204"/>
            </a:lvl8pPr>
            <a:lvl9pPr marL="4030122" indent="0">
              <a:buNone/>
              <a:defRPr sz="2204"/>
            </a:lvl9pPr>
          </a:lstStyle>
          <a:p>
            <a:pPr lvl="0"/>
            <a:r>
              <a:rPr lang="en-US" noProof="0"/>
              <a:t>Drag picture to placeholder or click icon to add</a:t>
            </a:r>
            <a:endParaRPr lang="en-US" noProof="0" dirty="0"/>
          </a:p>
        </p:txBody>
      </p:sp>
      <p:sp>
        <p:nvSpPr>
          <p:cNvPr id="4" name="Text Placeholder 3"/>
          <p:cNvSpPr>
            <a:spLocks noGrp="1"/>
          </p:cNvSpPr>
          <p:nvPr>
            <p:ph type="body" sz="quarter" idx="10" hasCustomPrompt="1"/>
          </p:nvPr>
        </p:nvSpPr>
        <p:spPr>
          <a:xfrm>
            <a:off x="687031" y="763250"/>
            <a:ext cx="7967484" cy="555396"/>
          </a:xfrm>
          <a:prstGeom prst="rect">
            <a:avLst/>
          </a:prstGeom>
        </p:spPr>
        <p:txBody>
          <a:bodyPr/>
          <a:lstStyle>
            <a:lvl1pPr marL="0" indent="0">
              <a:buNone/>
              <a:defRPr sz="3966" b="1">
                <a:effectLst>
                  <a:outerShdw blurRad="38100" dist="38100" dir="2700000" algn="tl">
                    <a:srgbClr val="000000">
                      <a:alpha val="43137"/>
                    </a:srgbClr>
                  </a:outerShdw>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err="1"/>
              <a:t>Veema</a:t>
            </a:r>
            <a:r>
              <a:rPr lang="en-US" dirty="0"/>
              <a:t> Education</a:t>
            </a:r>
          </a:p>
        </p:txBody>
      </p:sp>
      <p:sp>
        <p:nvSpPr>
          <p:cNvPr id="9" name="Text Placeholder 3"/>
          <p:cNvSpPr>
            <a:spLocks noGrp="1"/>
          </p:cNvSpPr>
          <p:nvPr>
            <p:ph type="body" sz="quarter" idx="11" hasCustomPrompt="1"/>
          </p:nvPr>
        </p:nvSpPr>
        <p:spPr>
          <a:xfrm>
            <a:off x="687031" y="1318643"/>
            <a:ext cx="7967484" cy="634737"/>
          </a:xfrm>
          <a:prstGeom prst="rect">
            <a:avLst/>
          </a:prstGeom>
        </p:spPr>
        <p:txBody>
          <a:bodyPr/>
          <a:lstStyle>
            <a:lvl1pPr marL="0" indent="0">
              <a:buNone/>
              <a:defRPr sz="4407" b="1" i="0">
                <a:solidFill>
                  <a:schemeClr val="accent1"/>
                </a:solidFill>
                <a:effectLst>
                  <a:outerShdw blurRad="38100" dist="38100" dir="2700000" algn="tl">
                    <a:srgbClr val="000000">
                      <a:alpha val="43137"/>
                    </a:srgbClr>
                  </a:outerShdw>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Title Goes Here</a:t>
            </a:r>
          </a:p>
        </p:txBody>
      </p:sp>
      <p:sp>
        <p:nvSpPr>
          <p:cNvPr id="10" name="Text Placeholder 3"/>
          <p:cNvSpPr>
            <a:spLocks noGrp="1"/>
          </p:cNvSpPr>
          <p:nvPr>
            <p:ph type="body" sz="quarter" idx="12" hasCustomPrompt="1"/>
          </p:nvPr>
        </p:nvSpPr>
        <p:spPr>
          <a:xfrm>
            <a:off x="687031" y="1953380"/>
            <a:ext cx="7967484" cy="634737"/>
          </a:xfrm>
          <a:prstGeom prst="rect">
            <a:avLst/>
          </a:prstGeom>
        </p:spPr>
        <p:txBody>
          <a:bodyPr/>
          <a:lstStyle>
            <a:lvl1pPr marL="0" indent="0">
              <a:buNone/>
              <a:defRPr sz="4407" b="0" i="1">
                <a:solidFill>
                  <a:schemeClr val="accent1"/>
                </a:solidFill>
                <a:effectLst>
                  <a:outerShdw blurRad="38100" dist="38100" dir="2700000" algn="tl">
                    <a:srgbClr val="000000">
                      <a:alpha val="43137"/>
                    </a:srgbClr>
                  </a:outerShdw>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Subtitle Goes Here</a:t>
            </a:r>
          </a:p>
        </p:txBody>
      </p:sp>
      <p:sp>
        <p:nvSpPr>
          <p:cNvPr id="11" name="Text Placeholder 3"/>
          <p:cNvSpPr>
            <a:spLocks noGrp="1"/>
          </p:cNvSpPr>
          <p:nvPr>
            <p:ph type="body" sz="quarter" idx="13" hasCustomPrompt="1"/>
          </p:nvPr>
        </p:nvSpPr>
        <p:spPr>
          <a:xfrm>
            <a:off x="687031" y="3738578"/>
            <a:ext cx="7967484" cy="357042"/>
          </a:xfrm>
          <a:prstGeom prst="rect">
            <a:avLst/>
          </a:prstGeom>
        </p:spPr>
        <p:txBody>
          <a:bodyPr/>
          <a:lstStyle>
            <a:lvl1pPr marL="0" indent="0">
              <a:buNone/>
              <a:defRPr sz="1983" b="1" i="1">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Presented by Name Surname</a:t>
            </a:r>
          </a:p>
        </p:txBody>
      </p:sp>
      <p:sp>
        <p:nvSpPr>
          <p:cNvPr id="12" name="Text Placeholder 3"/>
          <p:cNvSpPr>
            <a:spLocks noGrp="1"/>
          </p:cNvSpPr>
          <p:nvPr>
            <p:ph type="body" sz="quarter" idx="14" hasCustomPrompt="1"/>
          </p:nvPr>
        </p:nvSpPr>
        <p:spPr>
          <a:xfrm>
            <a:off x="687031" y="4095619"/>
            <a:ext cx="7967484" cy="357042"/>
          </a:xfrm>
          <a:prstGeom prst="rect">
            <a:avLst/>
          </a:prstGeom>
        </p:spPr>
        <p:txBody>
          <a:bodyPr/>
          <a:lstStyle>
            <a:lvl1pPr marL="0" indent="0">
              <a:buNone/>
              <a:defRPr sz="1983" b="0" i="1">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Job title or role goes here</a:t>
            </a:r>
          </a:p>
        </p:txBody>
      </p:sp>
      <p:sp>
        <p:nvSpPr>
          <p:cNvPr id="13" name="Text Placeholder 3"/>
          <p:cNvSpPr>
            <a:spLocks noGrp="1"/>
          </p:cNvSpPr>
          <p:nvPr>
            <p:ph type="body" sz="quarter" idx="15" hasCustomPrompt="1"/>
          </p:nvPr>
        </p:nvSpPr>
        <p:spPr>
          <a:xfrm>
            <a:off x="687031" y="4789637"/>
            <a:ext cx="7967484" cy="357042"/>
          </a:xfrm>
          <a:prstGeom prst="rect">
            <a:avLst/>
          </a:prstGeom>
        </p:spPr>
        <p:txBody>
          <a:bodyPr/>
          <a:lstStyle>
            <a:lvl1pPr marL="0" indent="0">
              <a:buNone/>
              <a:defRPr sz="1983" b="0" i="1">
                <a:effectLst/>
              </a:defRPr>
            </a:lvl1pPr>
            <a:lvl2pPr marL="503765" indent="0">
              <a:buNone/>
              <a:defRPr/>
            </a:lvl2pPr>
            <a:lvl3pPr marL="1007531" indent="0">
              <a:buNone/>
              <a:defRPr/>
            </a:lvl3pPr>
            <a:lvl4pPr marL="1511296" indent="0">
              <a:buNone/>
              <a:defRPr/>
            </a:lvl4pPr>
            <a:lvl5pPr marL="2015062" indent="0">
              <a:buNone/>
              <a:defRPr/>
            </a:lvl5pPr>
          </a:lstStyle>
          <a:p>
            <a:pPr lvl="0"/>
            <a:r>
              <a:rPr lang="en-US" dirty="0"/>
              <a:t>XX/XX/XXXX</a:t>
            </a:r>
          </a:p>
        </p:txBody>
      </p:sp>
    </p:spTree>
    <p:extLst>
      <p:ext uri="{BB962C8B-B14F-4D97-AF65-F5344CB8AC3E}">
        <p14:creationId xmlns:p14="http://schemas.microsoft.com/office/powerpoint/2010/main" val="1098253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9" name="Title Text"/>
          <p:cNvSpPr txBox="1">
            <a:spLocks noGrp="1"/>
          </p:cNvSpPr>
          <p:nvPr>
            <p:ph type="title"/>
          </p:nvPr>
        </p:nvSpPr>
        <p:spPr>
          <a:prstGeom prst="rect">
            <a:avLst/>
          </a:prstGeom>
        </p:spPr>
        <p:txBody>
          <a:bodyPr/>
          <a:lstStyle/>
          <a:p>
            <a:r>
              <a:t>Title Text</a:t>
            </a:r>
          </a:p>
        </p:txBody>
      </p:sp>
      <p:sp>
        <p:nvSpPr>
          <p:cNvPr id="30"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195775360"/>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5"/>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1989" y="507780"/>
            <a:ext cx="12095799" cy="12561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Title Text</a:t>
            </a:r>
          </a:p>
        </p:txBody>
      </p:sp>
      <p:sp>
        <p:nvSpPr>
          <p:cNvPr id="3" name="Body Level One…"/>
          <p:cNvSpPr txBox="1">
            <a:spLocks noGrp="1"/>
          </p:cNvSpPr>
          <p:nvPr>
            <p:ph type="body" idx="1"/>
          </p:nvPr>
        </p:nvSpPr>
        <p:spPr>
          <a:xfrm>
            <a:off x="671989" y="2051643"/>
            <a:ext cx="12095799" cy="470132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ormAutofit/>
          </a:bodyPr>
          <a:lstStyle/>
          <a:p>
            <a:r>
              <a:t>Body Level One</a:t>
            </a:r>
          </a:p>
          <a:p>
            <a:pPr lvl="1"/>
            <a:r>
              <a:t>Body Level Two</a:t>
            </a:r>
          </a:p>
          <a:p>
            <a:pPr lvl="2"/>
            <a:r>
              <a:t>Body Level Three</a:t>
            </a:r>
          </a:p>
          <a:p>
            <a:pPr lvl="3"/>
            <a:r>
              <a:t>Body Level Four</a:t>
            </a:r>
          </a:p>
          <a:p>
            <a:pPr lvl="4"/>
            <a:r>
              <a:t>Body Level Five</a:t>
            </a:r>
          </a:p>
        </p:txBody>
      </p:sp>
      <p:pic>
        <p:nvPicPr>
          <p:cNvPr id="4" name="Picture 7" descr="Picture 7"/>
          <p:cNvPicPr>
            <a:picLocks noChangeAspect="1"/>
          </p:cNvPicPr>
          <p:nvPr/>
        </p:nvPicPr>
        <p:blipFill>
          <a:blip r:embed="rId6"/>
          <a:stretch>
            <a:fillRect/>
          </a:stretch>
        </p:blipFill>
        <p:spPr>
          <a:xfrm>
            <a:off x="10212499" y="6399229"/>
            <a:ext cx="2785624" cy="666274"/>
          </a:xfrm>
          <a:prstGeom prst="rect">
            <a:avLst/>
          </a:prstGeom>
          <a:ln w="12700">
            <a:miter lim="400000"/>
          </a:ln>
        </p:spPr>
      </p:pic>
      <p:sp>
        <p:nvSpPr>
          <p:cNvPr id="5" name="TextBox 4"/>
          <p:cNvSpPr txBox="1"/>
          <p:nvPr/>
        </p:nvSpPr>
        <p:spPr>
          <a:xfrm>
            <a:off x="3633259" y="6948189"/>
            <a:ext cx="6173256" cy="3385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600">
                <a:solidFill>
                  <a:srgbClr val="8B8C8B"/>
                </a:solidFill>
              </a:defRPr>
            </a:lvl1pPr>
          </a:lstStyle>
          <a:p>
            <a:r>
              <a:rPr dirty="0"/>
              <a:t> © Copyright 202</a:t>
            </a:r>
            <a:r>
              <a:rPr lang="en-US" dirty="0"/>
              <a:t>4</a:t>
            </a:r>
            <a:r>
              <a:rPr dirty="0"/>
              <a:t> by </a:t>
            </a:r>
            <a:r>
              <a:rPr dirty="0" err="1"/>
              <a:t>Veema</a:t>
            </a:r>
            <a:r>
              <a:rPr dirty="0"/>
              <a:t> Limited. All Rights Reserved.</a:t>
            </a:r>
          </a:p>
        </p:txBody>
      </p:sp>
      <p:sp>
        <p:nvSpPr>
          <p:cNvPr id="6" name="Slide Number"/>
          <p:cNvSpPr txBox="1">
            <a:spLocks noGrp="1"/>
          </p:cNvSpPr>
          <p:nvPr>
            <p:ph type="sldNum" sz="quarter" idx="2"/>
          </p:nvPr>
        </p:nvSpPr>
        <p:spPr>
          <a:xfrm>
            <a:off x="6494356" y="6800556"/>
            <a:ext cx="3135208" cy="406401"/>
          </a:xfrm>
          <a:prstGeom prst="rect">
            <a:avLst/>
          </a:prstGeom>
          <a:ln w="12700">
            <a:miter lim="400000"/>
          </a:ln>
        </p:spPr>
        <p:txBody>
          <a:bodyPr wrap="none" lIns="45719" rIns="45719" anchor="ctr">
            <a:spAutoFit/>
          </a:bodyPr>
          <a:lstStyle>
            <a:lvl1pPr algn="r">
              <a:defRPr sz="12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5" r:id="rId1"/>
    <p:sldLayoutId id="2147483662" r:id="rId2"/>
    <p:sldLayoutId id="2147483663" r:id="rId3"/>
  </p:sldLayoutIdLst>
  <p:transition spd="med"/>
  <p:txStyles>
    <p:titleStyle>
      <a:lvl1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1pPr>
      <a:lvl2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2pPr>
      <a:lvl3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3pPr>
      <a:lvl4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4pPr>
      <a:lvl5pPr marL="0" marR="0" indent="0"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5pPr>
      <a:lvl6pPr marL="0" marR="0" indent="503967"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6pPr>
      <a:lvl7pPr marL="0" marR="0" indent="1007934"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7pPr>
      <a:lvl8pPr marL="0" marR="0" indent="1511901"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8pPr>
      <a:lvl9pPr marL="0" marR="0" indent="2015868" algn="ctr" defTabSz="914400" rtl="0" latinLnBrk="0">
        <a:lnSpc>
          <a:spcPct val="100000"/>
        </a:lnSpc>
        <a:spcBef>
          <a:spcPts val="0"/>
        </a:spcBef>
        <a:spcAft>
          <a:spcPts val="0"/>
        </a:spcAft>
        <a:buClrTx/>
        <a:buSzTx/>
        <a:buFontTx/>
        <a:buNone/>
        <a:tabLst/>
        <a:defRPr sz="4000" b="1" i="0" u="none" strike="noStrike" cap="none" spc="0" baseline="0">
          <a:solidFill>
            <a:schemeClr val="accent1"/>
          </a:solidFill>
          <a:effectLst>
            <a:outerShdw blurRad="63500" dist="38100" dir="5400000" rotWithShape="0">
              <a:srgbClr val="000000">
                <a:alpha val="25000"/>
              </a:srgbClr>
            </a:outerShdw>
          </a:effectLst>
          <a:uFillTx/>
          <a:latin typeface="Arial"/>
          <a:ea typeface="Arial"/>
          <a:cs typeface="Arial"/>
          <a:sym typeface="Arial"/>
        </a:defRPr>
      </a:lvl9pPr>
    </p:titleStyle>
    <p:bodyStyle>
      <a:lvl1pPr marL="377976" marR="0" indent="-377976"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1pPr>
      <a:lvl2pPr marL="985699" marR="0" indent="-481732"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2pPr>
      <a:lvl3pPr marL="1393319"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3pPr>
      <a:lvl4pPr marL="1897286" marR="0" indent="-385385"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4pPr>
      <a:lvl5pPr marL="2401253"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5pPr>
      <a:lvl6pPr marL="2905219" marR="0" indent="-385385"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6pPr>
      <a:lvl7pPr marL="3409186"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7pPr>
      <a:lvl8pPr marL="3913153" marR="0" indent="-385385" algn="l" defTabSz="914400" rtl="0" latinLnBrk="0">
        <a:lnSpc>
          <a:spcPct val="100000"/>
        </a:lnSpc>
        <a:spcBef>
          <a:spcPts val="600"/>
        </a:spcBef>
        <a:spcAft>
          <a:spcPts val="0"/>
        </a:spcAft>
        <a:buClrTx/>
        <a:buSzPct val="100000"/>
        <a:buFont typeface="Arial"/>
        <a:buChar char="o"/>
        <a:tabLst/>
        <a:defRPr sz="2600" b="0" i="0" u="none" strike="noStrike" cap="none" spc="0" baseline="0">
          <a:solidFill>
            <a:srgbClr val="8B8C8B"/>
          </a:solidFill>
          <a:uFillTx/>
          <a:latin typeface="Arial"/>
          <a:ea typeface="Arial"/>
          <a:cs typeface="Arial"/>
          <a:sym typeface="Arial"/>
        </a:defRPr>
      </a:lvl8pPr>
      <a:lvl9pPr marL="4417120" marR="0" indent="-385385" algn="l" defTabSz="914400" rtl="0" latinLnBrk="0">
        <a:lnSpc>
          <a:spcPct val="100000"/>
        </a:lnSpc>
        <a:spcBef>
          <a:spcPts val="600"/>
        </a:spcBef>
        <a:spcAft>
          <a:spcPts val="0"/>
        </a:spcAft>
        <a:buClrTx/>
        <a:buSzPct val="100000"/>
        <a:buFont typeface="Arial"/>
        <a:buChar char="•"/>
        <a:tabLst/>
        <a:defRPr sz="2600" b="0" i="0" u="none" strike="noStrike" cap="none" spc="0" baseline="0">
          <a:solidFill>
            <a:srgbClr val="8B8C8B"/>
          </a:solidFill>
          <a:uFillTx/>
          <a:latin typeface="Arial"/>
          <a:ea typeface="Arial"/>
          <a:cs typeface="Arial"/>
          <a:sym typeface="Arial"/>
        </a:defRPr>
      </a:lvl9pPr>
    </p:bodyStyle>
    <p:otherStyle>
      <a:lvl1pPr marL="0" marR="0" indent="0"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1pPr>
      <a:lvl2pPr marL="0" marR="0" indent="457056"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2pPr>
      <a:lvl3pPr marL="0" marR="0" indent="914114"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3pPr>
      <a:lvl4pPr marL="0" marR="0" indent="1371172"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4pPr>
      <a:lvl5pPr marL="0" marR="0" indent="1828230"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5pPr>
      <a:lvl6pPr marL="0" marR="0" indent="2285288"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6pPr>
      <a:lvl7pPr marL="0" marR="0" indent="2742346"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7pPr>
      <a:lvl8pPr marL="0" marR="0" indent="3199404"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8pPr>
      <a:lvl9pPr marL="0" marR="0" indent="3656462" algn="r" defTabSz="449123"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microsoft.com/office/2018/10/relationships/comments" Target="../comments/modernComment_106E_50CF257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B532E3D4-4FF1-5044-B6FF-75AF4A02202E}"/>
              </a:ext>
            </a:extLst>
          </p:cNvPr>
          <p:cNvSpPr>
            <a:spLocks noGrp="1"/>
          </p:cNvSpPr>
          <p:nvPr>
            <p:ph type="body" sz="quarter" idx="10"/>
          </p:nvPr>
        </p:nvSpPr>
        <p:spPr>
          <a:xfrm>
            <a:off x="1412" y="423819"/>
            <a:ext cx="13433778" cy="840108"/>
          </a:xfrm>
        </p:spPr>
        <p:txBody>
          <a:bodyPr>
            <a:noAutofit/>
          </a:bodyPr>
          <a:lstStyle/>
          <a:p>
            <a:endParaRPr lang="en-US" sz="5950" dirty="0"/>
          </a:p>
        </p:txBody>
      </p:sp>
      <p:sp>
        <p:nvSpPr>
          <p:cNvPr id="4" name="Text Placeholder 3">
            <a:extLst>
              <a:ext uri="{FF2B5EF4-FFF2-40B4-BE49-F238E27FC236}">
                <a16:creationId xmlns:a16="http://schemas.microsoft.com/office/drawing/2014/main" id="{AD13A0DE-0296-D749-B780-F948AD8110BF}"/>
              </a:ext>
            </a:extLst>
          </p:cNvPr>
          <p:cNvSpPr>
            <a:spLocks noGrp="1"/>
          </p:cNvSpPr>
          <p:nvPr>
            <p:ph type="body" sz="quarter" idx="11"/>
          </p:nvPr>
        </p:nvSpPr>
        <p:spPr>
          <a:xfrm>
            <a:off x="154984" y="1610584"/>
            <a:ext cx="12863592" cy="2129916"/>
          </a:xfrm>
        </p:spPr>
        <p:txBody>
          <a:bodyPr lIns="45719" tIns="45720" rIns="45719" bIns="45720" anchor="t">
            <a:noAutofit/>
          </a:bodyPr>
          <a:lstStyle/>
          <a:p>
            <a:pPr algn="ctr"/>
            <a:r>
              <a:rPr lang="en-GB" dirty="0"/>
              <a:t>Episode 2: Emojis, Acronyms and young people’s use of social media to engage in Sexual Behaviour.</a:t>
            </a:r>
            <a:endParaRPr lang="en-US" dirty="0"/>
          </a:p>
        </p:txBody>
      </p:sp>
      <p:sp>
        <p:nvSpPr>
          <p:cNvPr id="6" name="Text Placeholder 5">
            <a:extLst>
              <a:ext uri="{FF2B5EF4-FFF2-40B4-BE49-F238E27FC236}">
                <a16:creationId xmlns:a16="http://schemas.microsoft.com/office/drawing/2014/main" id="{475140E6-C538-4F4F-80F5-1B613C2F26D9}"/>
              </a:ext>
            </a:extLst>
          </p:cNvPr>
          <p:cNvSpPr>
            <a:spLocks noGrp="1"/>
          </p:cNvSpPr>
          <p:nvPr>
            <p:ph type="body" sz="quarter" idx="13"/>
          </p:nvPr>
        </p:nvSpPr>
        <p:spPr>
          <a:xfrm>
            <a:off x="1412" y="3779025"/>
            <a:ext cx="13433778" cy="712161"/>
          </a:xfrm>
        </p:spPr>
        <p:txBody>
          <a:bodyPr lIns="45719" tIns="45720" rIns="45719" bIns="45720" anchor="t">
            <a:noAutofit/>
          </a:bodyPr>
          <a:lstStyle/>
          <a:p>
            <a:pPr algn="ctr"/>
            <a:r>
              <a:rPr lang="en-US" sz="3050" dirty="0"/>
              <a:t>Presented by Beth Davies</a:t>
            </a:r>
            <a:endParaRPr lang="en-US" sz="3085" dirty="0"/>
          </a:p>
        </p:txBody>
      </p:sp>
      <p:sp>
        <p:nvSpPr>
          <p:cNvPr id="7" name="Text Placeholder 6">
            <a:extLst>
              <a:ext uri="{FF2B5EF4-FFF2-40B4-BE49-F238E27FC236}">
                <a16:creationId xmlns:a16="http://schemas.microsoft.com/office/drawing/2014/main" id="{5FC8C4A1-D75F-CD49-89E4-FE04215CE7FC}"/>
              </a:ext>
            </a:extLst>
          </p:cNvPr>
          <p:cNvSpPr>
            <a:spLocks noGrp="1"/>
          </p:cNvSpPr>
          <p:nvPr>
            <p:ph type="body" sz="quarter" idx="14"/>
          </p:nvPr>
        </p:nvSpPr>
        <p:spPr/>
        <p:txBody>
          <a:bodyPr>
            <a:normAutofit fontScale="92500" lnSpcReduction="10000"/>
          </a:bodyPr>
          <a:lstStyle/>
          <a:p>
            <a:endParaRPr lang="en-US" dirty="0"/>
          </a:p>
          <a:p>
            <a:endParaRPr lang="en-US" dirty="0"/>
          </a:p>
        </p:txBody>
      </p:sp>
      <p:sp>
        <p:nvSpPr>
          <p:cNvPr id="2" name="Rectangle 1">
            <a:extLst>
              <a:ext uri="{FF2B5EF4-FFF2-40B4-BE49-F238E27FC236}">
                <a16:creationId xmlns:a16="http://schemas.microsoft.com/office/drawing/2014/main" id="{A6638FB3-5450-2841-B13C-2DACCCB687CF}"/>
              </a:ext>
            </a:extLst>
          </p:cNvPr>
          <p:cNvSpPr/>
          <p:nvPr/>
        </p:nvSpPr>
        <p:spPr>
          <a:xfrm>
            <a:off x="5546718" y="5740879"/>
            <a:ext cx="6715302" cy="1199825"/>
          </a:xfrm>
          <a:prstGeom prst="rect">
            <a:avLst/>
          </a:prstGeom>
        </p:spPr>
        <p:txBody>
          <a:bodyPr>
            <a:spAutoFit/>
          </a:bodyPr>
          <a:lstStyle/>
          <a:p>
            <a:r>
              <a:rPr lang="en-US" altLang="en-US" sz="2399" b="1" dirty="0">
                <a:solidFill>
                  <a:schemeClr val="tx2"/>
                </a:solidFill>
              </a:rPr>
              <a:t>Twitter:</a:t>
            </a:r>
            <a:r>
              <a:rPr lang="en-US" altLang="en-US" sz="2399" dirty="0">
                <a:solidFill>
                  <a:schemeClr val="tx2"/>
                </a:solidFill>
              </a:rPr>
              <a:t> </a:t>
            </a:r>
            <a:r>
              <a:rPr lang="en-US" altLang="en-US" sz="2399" dirty="0"/>
              <a:t>@</a:t>
            </a:r>
            <a:r>
              <a:rPr lang="en-US" altLang="en-US" sz="2399" dirty="0" err="1"/>
              <a:t>VeemaEdu</a:t>
            </a:r>
            <a:br>
              <a:rPr lang="en-US" altLang="en-US" sz="2399" dirty="0"/>
            </a:br>
            <a:r>
              <a:rPr lang="en-US" altLang="en-US" sz="2399" b="1" dirty="0">
                <a:solidFill>
                  <a:schemeClr val="tx2"/>
                </a:solidFill>
              </a:rPr>
              <a:t>Facebook:</a:t>
            </a:r>
            <a:r>
              <a:rPr lang="en-US" altLang="en-US" sz="2399" dirty="0">
                <a:solidFill>
                  <a:schemeClr val="tx2"/>
                </a:solidFill>
              </a:rPr>
              <a:t> </a:t>
            </a:r>
            <a:r>
              <a:rPr lang="en-US" altLang="en-US" sz="2399" dirty="0" err="1"/>
              <a:t>Veema</a:t>
            </a:r>
            <a:r>
              <a:rPr lang="en-US" altLang="en-US" sz="2399" dirty="0"/>
              <a:t> Education </a:t>
            </a:r>
            <a:br>
              <a:rPr lang="en-US" altLang="en-US" sz="2399" dirty="0"/>
            </a:br>
            <a:r>
              <a:rPr lang="en-US" altLang="en-US" sz="2399" b="1" dirty="0">
                <a:solidFill>
                  <a:schemeClr val="tx2"/>
                </a:solidFill>
              </a:rPr>
              <a:t>Website:</a:t>
            </a:r>
            <a:r>
              <a:rPr lang="en-US" altLang="en-US" sz="2399" dirty="0">
                <a:solidFill>
                  <a:schemeClr val="tx2"/>
                </a:solidFill>
              </a:rPr>
              <a:t> </a:t>
            </a:r>
            <a:r>
              <a:rPr lang="en-US" altLang="en-US" sz="2399" dirty="0" err="1"/>
              <a:t>Veema.co.uk</a:t>
            </a:r>
            <a:endParaRPr lang="en-US" sz="2399" dirty="0"/>
          </a:p>
        </p:txBody>
      </p:sp>
      <p:sp>
        <p:nvSpPr>
          <p:cNvPr id="10" name="Rectangle 9">
            <a:extLst>
              <a:ext uri="{FF2B5EF4-FFF2-40B4-BE49-F238E27FC236}">
                <a16:creationId xmlns:a16="http://schemas.microsoft.com/office/drawing/2014/main" id="{C614CD02-3593-524A-8AA4-A1B22D6E440C}"/>
              </a:ext>
            </a:extLst>
          </p:cNvPr>
          <p:cNvSpPr/>
          <p:nvPr/>
        </p:nvSpPr>
        <p:spPr>
          <a:xfrm>
            <a:off x="5566686" y="5003404"/>
            <a:ext cx="4213590" cy="702654"/>
          </a:xfrm>
          <a:prstGeom prst="rect">
            <a:avLst/>
          </a:prstGeom>
        </p:spPr>
        <p:txBody>
          <a:bodyPr wrap="square">
            <a:spAutoFit/>
          </a:bodyPr>
          <a:lstStyle/>
          <a:p>
            <a:r>
              <a:rPr lang="en-US" altLang="en-US" sz="3966" dirty="0">
                <a:solidFill>
                  <a:srgbClr val="FFD516"/>
                </a:solidFill>
                <a:effectLst>
                  <a:outerShdw blurRad="38100" dist="38100" dir="2700000" algn="tl">
                    <a:srgbClr val="000000">
                      <a:alpha val="43137"/>
                    </a:srgbClr>
                  </a:outerShdw>
                </a:effectLst>
              </a:rPr>
              <a:t>Connect with us</a:t>
            </a:r>
            <a:endParaRPr lang="en-US" sz="3966" dirty="0"/>
          </a:p>
        </p:txBody>
      </p:sp>
      <p:pic>
        <p:nvPicPr>
          <p:cNvPr id="11" name="Picture 2" descr="https://www.veema.co.uk/assets/img/buttons/footer-button-subscribe_active.png">
            <a:extLst>
              <a:ext uri="{FF2B5EF4-FFF2-40B4-BE49-F238E27FC236}">
                <a16:creationId xmlns:a16="http://schemas.microsoft.com/office/drawing/2014/main" id="{D1A57BC0-7AEF-0B4E-95ED-BAEBA4A523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01165" y="5933040"/>
            <a:ext cx="3054585" cy="100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35588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86178-C566-569F-9E1F-626162C9B008}"/>
              </a:ext>
            </a:extLst>
          </p:cNvPr>
          <p:cNvSpPr>
            <a:spLocks noGrp="1"/>
          </p:cNvSpPr>
          <p:nvPr>
            <p:ph type="title"/>
          </p:nvPr>
        </p:nvSpPr>
        <p:spPr/>
        <p:txBody>
          <a:bodyPr lIns="45719" tIns="45720" rIns="45719" bIns="45720" anchor="t">
            <a:normAutofit/>
          </a:bodyPr>
          <a:lstStyle/>
          <a:p>
            <a:r>
              <a:rPr lang="en-US" dirty="0"/>
              <a:t>For teenagers, Sexting</a:t>
            </a:r>
          </a:p>
        </p:txBody>
      </p:sp>
      <p:sp>
        <p:nvSpPr>
          <p:cNvPr id="3" name="Text Placeholder 2">
            <a:extLst>
              <a:ext uri="{FF2B5EF4-FFF2-40B4-BE49-F238E27FC236}">
                <a16:creationId xmlns:a16="http://schemas.microsoft.com/office/drawing/2014/main" id="{73DD268F-8B20-5158-DCC9-6F4D8EEB62A1}"/>
              </a:ext>
            </a:extLst>
          </p:cNvPr>
          <p:cNvSpPr>
            <a:spLocks noGrp="1"/>
          </p:cNvSpPr>
          <p:nvPr>
            <p:ph type="body" idx="1"/>
          </p:nvPr>
        </p:nvSpPr>
        <p:spPr>
          <a:xfrm>
            <a:off x="671989" y="1541613"/>
            <a:ext cx="12095799" cy="5211350"/>
          </a:xfrm>
        </p:spPr>
        <p:txBody>
          <a:bodyPr lIns="45719" tIns="45720" rIns="45719" bIns="45720" anchor="t">
            <a:normAutofit fontScale="70000" lnSpcReduction="20000"/>
          </a:bodyPr>
          <a:lstStyle/>
          <a:p>
            <a:pPr marL="377825" indent="-377825"/>
            <a:r>
              <a:rPr lang="en-US" dirty="0"/>
              <a:t>For many teenagers, this feels like a safer way of exploring their sexuality on their own terms.</a:t>
            </a:r>
          </a:p>
          <a:p>
            <a:pPr marL="0" indent="0">
              <a:buNone/>
            </a:pPr>
            <a:endParaRPr lang="en-US" dirty="0"/>
          </a:p>
          <a:p>
            <a:pPr marL="377825" indent="-377825"/>
            <a:r>
              <a:rPr lang="en-US" dirty="0"/>
              <a:t>However, many feel pressured to do so and there can be the risk of </a:t>
            </a:r>
            <a:r>
              <a:rPr lang="en-US" dirty="0" err="1"/>
              <a:t>sexualised</a:t>
            </a:r>
            <a:r>
              <a:rPr lang="en-US" dirty="0"/>
              <a:t> bullying, sextortion and revenge porn.</a:t>
            </a:r>
          </a:p>
          <a:p>
            <a:pPr marL="0" indent="0">
              <a:buNone/>
            </a:pPr>
            <a:endParaRPr lang="en-US" dirty="0"/>
          </a:p>
          <a:p>
            <a:pPr marL="377825" indent="-377825"/>
            <a:r>
              <a:rPr lang="en-US" dirty="0"/>
              <a:t>It's important to put support in place to ensure that if teenagers have shared images they regret, they can help themselves WITHOUT needing to tell us.</a:t>
            </a:r>
          </a:p>
          <a:p>
            <a:pPr marL="0" indent="0">
              <a:buNone/>
            </a:pPr>
            <a:endParaRPr lang="en-US" dirty="0"/>
          </a:p>
          <a:p>
            <a:pPr marL="377825" indent="-377825"/>
            <a:r>
              <a:rPr lang="en-US" dirty="0"/>
              <a:t>It can be a challenge when the age of consent for sex is likely to be lower than the age of being able to be in nude images!</a:t>
            </a:r>
          </a:p>
          <a:p>
            <a:pPr marL="0" indent="0">
              <a:buNone/>
            </a:pPr>
            <a:endParaRPr lang="en-US" dirty="0"/>
          </a:p>
          <a:p>
            <a:pPr marL="377825" indent="-377825"/>
            <a:r>
              <a:rPr lang="en-US" dirty="0"/>
              <a:t>Making sure teenagers have access to the following can really help:</a:t>
            </a:r>
          </a:p>
          <a:p>
            <a:pPr marL="0" indent="0">
              <a:buNone/>
            </a:pPr>
            <a:endParaRPr lang="en-US" dirty="0"/>
          </a:p>
          <a:p>
            <a:pPr marL="0" indent="0">
              <a:buNone/>
            </a:pPr>
            <a:r>
              <a:rPr lang="en-US" dirty="0">
                <a:highlight>
                  <a:srgbClr val="FFFF00"/>
                </a:highlight>
              </a:rPr>
              <a:t>Childline Report Remove Tool</a:t>
            </a:r>
          </a:p>
          <a:p>
            <a:pPr marL="0" indent="0">
              <a:buNone/>
            </a:pPr>
            <a:r>
              <a:rPr lang="en-US" dirty="0">
                <a:highlight>
                  <a:srgbClr val="FFFF00"/>
                </a:highlight>
              </a:rPr>
              <a:t>Take It Down</a:t>
            </a:r>
          </a:p>
          <a:p>
            <a:pPr marL="0" indent="0">
              <a:buNone/>
            </a:pPr>
            <a:r>
              <a:rPr lang="en-US" dirty="0">
                <a:highlight>
                  <a:srgbClr val="FFFF00"/>
                </a:highlight>
              </a:rPr>
              <a:t>CEOP</a:t>
            </a:r>
          </a:p>
          <a:p>
            <a:pPr marL="0" indent="0">
              <a:buNone/>
            </a:pPr>
            <a:r>
              <a:rPr lang="en-US" dirty="0">
                <a:highlight>
                  <a:srgbClr val="FFFF00"/>
                </a:highlight>
              </a:rPr>
              <a:t>Revenge Porn Hotline or similar</a:t>
            </a:r>
          </a:p>
          <a:p>
            <a:pPr marL="0" indent="0">
              <a:buNone/>
            </a:pPr>
            <a:endParaRPr lang="en-US" dirty="0"/>
          </a:p>
        </p:txBody>
      </p:sp>
    </p:spTree>
    <p:extLst>
      <p:ext uri="{BB962C8B-B14F-4D97-AF65-F5344CB8AC3E}">
        <p14:creationId xmlns:p14="http://schemas.microsoft.com/office/powerpoint/2010/main" val="1355752822"/>
      </p:ext>
    </p:extLst>
  </p:cSld>
  <p:clrMapOvr>
    <a:masterClrMapping/>
  </p:clrMapOvr>
  <p:transition spd="med"/>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2155C-429D-CE68-3AB9-2C6ED4C17A8F}"/>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41CA3F63-3ECB-D97C-BEE0-7528E05B54EF}"/>
              </a:ext>
            </a:extLst>
          </p:cNvPr>
          <p:cNvSpPr>
            <a:spLocks noGrp="1"/>
          </p:cNvSpPr>
          <p:nvPr>
            <p:ph type="body" idx="1"/>
          </p:nvPr>
        </p:nvSpPr>
        <p:spPr/>
        <p:txBody>
          <a:bodyPr/>
          <a:lstStyle/>
          <a:p>
            <a:endParaRPr lang="en-US"/>
          </a:p>
        </p:txBody>
      </p:sp>
      <p:pic>
        <p:nvPicPr>
          <p:cNvPr id="4" name="Picture 3" descr="A poster with text and images&#10;&#10;Description automatically generated">
            <a:extLst>
              <a:ext uri="{FF2B5EF4-FFF2-40B4-BE49-F238E27FC236}">
                <a16:creationId xmlns:a16="http://schemas.microsoft.com/office/drawing/2014/main" id="{B33D26BF-8578-B737-18CE-6446A65FCC76}"/>
              </a:ext>
            </a:extLst>
          </p:cNvPr>
          <p:cNvPicPr>
            <a:picLocks noChangeAspect="1"/>
          </p:cNvPicPr>
          <p:nvPr/>
        </p:nvPicPr>
        <p:blipFill>
          <a:blip r:embed="rId2"/>
          <a:srcRect l="28385" t="2323" r="28110" b="2251"/>
          <a:stretch/>
        </p:blipFill>
        <p:spPr>
          <a:xfrm>
            <a:off x="3923120" y="-44696"/>
            <a:ext cx="5636613" cy="7614673"/>
          </a:xfrm>
          <a:prstGeom prst="rect">
            <a:avLst/>
          </a:prstGeom>
        </p:spPr>
      </p:pic>
    </p:spTree>
    <p:extLst>
      <p:ext uri="{BB962C8B-B14F-4D97-AF65-F5344CB8AC3E}">
        <p14:creationId xmlns:p14="http://schemas.microsoft.com/office/powerpoint/2010/main" val="2145212033"/>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B8A24-1256-4571-12BC-FECB9EB60A0C}"/>
              </a:ext>
            </a:extLst>
          </p:cNvPr>
          <p:cNvSpPr>
            <a:spLocks noGrp="1"/>
          </p:cNvSpPr>
          <p:nvPr>
            <p:ph type="title"/>
          </p:nvPr>
        </p:nvSpPr>
        <p:spPr/>
        <p:txBody>
          <a:bodyPr lIns="45719" tIns="45720" rIns="45719" bIns="45720" anchor="t">
            <a:normAutofit/>
          </a:bodyPr>
          <a:lstStyle/>
          <a:p>
            <a:r>
              <a:rPr lang="en-US" dirty="0"/>
              <a:t>Learning Outcomes</a:t>
            </a:r>
          </a:p>
        </p:txBody>
      </p:sp>
      <p:sp>
        <p:nvSpPr>
          <p:cNvPr id="3" name="Text Placeholder 2">
            <a:extLst>
              <a:ext uri="{FF2B5EF4-FFF2-40B4-BE49-F238E27FC236}">
                <a16:creationId xmlns:a16="http://schemas.microsoft.com/office/drawing/2014/main" id="{191FB063-1EF6-F34E-D45F-37B5BF1873B9}"/>
              </a:ext>
            </a:extLst>
          </p:cNvPr>
          <p:cNvSpPr>
            <a:spLocks noGrp="1"/>
          </p:cNvSpPr>
          <p:nvPr>
            <p:ph type="body" idx="1"/>
          </p:nvPr>
        </p:nvSpPr>
        <p:spPr/>
        <p:txBody>
          <a:bodyPr lIns="45719" tIns="45720" rIns="45719" bIns="45720" anchor="t">
            <a:normAutofit/>
          </a:bodyPr>
          <a:lstStyle/>
          <a:p>
            <a:pPr marL="377825" indent="-377825"/>
            <a:r>
              <a:rPr lang="en-GB" sz="2400" dirty="0"/>
              <a:t>Understand how emojis and acronyms are used by children and young people to engage in sexual chat and sexual activity online.</a:t>
            </a:r>
          </a:p>
          <a:p>
            <a:pPr marL="0" indent="0">
              <a:buNone/>
            </a:pPr>
            <a:endParaRPr lang="en-GB" sz="2400" dirty="0"/>
          </a:p>
          <a:p>
            <a:pPr marL="377825" indent="-377825"/>
            <a:r>
              <a:rPr lang="en-GB" sz="2400" dirty="0"/>
              <a:t>Explore the practice of Sexting or ‘Sharing Nudes’, the reasons why children engage with it and the associated risks.</a:t>
            </a:r>
          </a:p>
          <a:p>
            <a:pPr marL="0" indent="0">
              <a:buNone/>
            </a:pPr>
            <a:endParaRPr lang="en-GB" sz="2400" dirty="0"/>
          </a:p>
          <a:p>
            <a:pPr marL="377825" indent="-377825"/>
            <a:r>
              <a:rPr lang="en-GB" sz="2400" dirty="0"/>
              <a:t>Consider how social media is used by young people to sexually harass one another.</a:t>
            </a:r>
            <a:endParaRPr lang="en-US" sz="2400" dirty="0"/>
          </a:p>
          <a:p>
            <a:pPr marL="377825" indent="-377825"/>
            <a:endParaRPr lang="en-US" sz="2400" dirty="0"/>
          </a:p>
        </p:txBody>
      </p:sp>
    </p:spTree>
    <p:extLst>
      <p:ext uri="{BB962C8B-B14F-4D97-AF65-F5344CB8AC3E}">
        <p14:creationId xmlns:p14="http://schemas.microsoft.com/office/powerpoint/2010/main" val="2715706862"/>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D2286-F8C3-E0A2-001C-61FA4704B1EB}"/>
              </a:ext>
            </a:extLst>
          </p:cNvPr>
          <p:cNvSpPr>
            <a:spLocks noGrp="1"/>
          </p:cNvSpPr>
          <p:nvPr>
            <p:ph type="title"/>
          </p:nvPr>
        </p:nvSpPr>
        <p:spPr/>
        <p:txBody>
          <a:bodyPr>
            <a:normAutofit fontScale="90000"/>
          </a:bodyPr>
          <a:lstStyle/>
          <a:p>
            <a:r>
              <a:rPr lang="en-GB" b="1" dirty="0"/>
              <a:t>Staff Awareness and Next Steps: </a:t>
            </a:r>
            <a:br>
              <a:rPr lang="en-GB" dirty="0"/>
            </a:br>
            <a:br>
              <a:rPr lang="en-GB" dirty="0"/>
            </a:br>
            <a:br>
              <a:rPr lang="en-GB" dirty="0"/>
            </a:br>
            <a:endParaRPr lang="en-GB" dirty="0"/>
          </a:p>
        </p:txBody>
      </p:sp>
      <p:sp>
        <p:nvSpPr>
          <p:cNvPr id="3" name="Text Placeholder 2">
            <a:extLst>
              <a:ext uri="{FF2B5EF4-FFF2-40B4-BE49-F238E27FC236}">
                <a16:creationId xmlns:a16="http://schemas.microsoft.com/office/drawing/2014/main" id="{3DD36864-6047-CC9D-091B-83C1ADCCC890}"/>
              </a:ext>
            </a:extLst>
          </p:cNvPr>
          <p:cNvSpPr>
            <a:spLocks noGrp="1"/>
          </p:cNvSpPr>
          <p:nvPr>
            <p:ph type="body" idx="1"/>
          </p:nvPr>
        </p:nvSpPr>
        <p:spPr>
          <a:xfrm>
            <a:off x="408518" y="1427590"/>
            <a:ext cx="12095799" cy="4701320"/>
          </a:xfrm>
        </p:spPr>
        <p:txBody>
          <a:bodyPr>
            <a:normAutofit fontScale="92500" lnSpcReduction="10000"/>
          </a:bodyPr>
          <a:lstStyle/>
          <a:p>
            <a:r>
              <a:rPr lang="en-GB" sz="3200" b="1" dirty="0"/>
              <a:t>Do your staff know about the topics covered in this presentation?</a:t>
            </a:r>
          </a:p>
          <a:p>
            <a:endParaRPr lang="en-GB" sz="3200" dirty="0"/>
          </a:p>
          <a:p>
            <a:r>
              <a:rPr lang="en-GB" sz="3200" b="1" dirty="0"/>
              <a:t>If they don’t, how can you ensure they are informed?</a:t>
            </a:r>
          </a:p>
          <a:p>
            <a:endParaRPr lang="en-GB" sz="3200" dirty="0"/>
          </a:p>
          <a:p>
            <a:r>
              <a:rPr lang="en-GB" sz="3200" b="1" dirty="0"/>
              <a:t>What questions are they likely to ask, and how might you address them?</a:t>
            </a:r>
          </a:p>
          <a:p>
            <a:pPr algn="ctr"/>
            <a:endParaRPr lang="en-GB" sz="2800" dirty="0">
              <a:solidFill>
                <a:schemeClr val="accent1"/>
              </a:solidFill>
            </a:endParaRPr>
          </a:p>
          <a:p>
            <a:pPr marL="0" indent="0" algn="ctr">
              <a:buNone/>
            </a:pPr>
            <a:r>
              <a:rPr lang="en-GB" sz="3500" b="1">
                <a:solidFill>
                  <a:schemeClr val="accent1"/>
                </a:solidFill>
              </a:rPr>
              <a:t>Think </a:t>
            </a:r>
            <a:r>
              <a:rPr lang="en-GB" sz="3500" b="1" dirty="0">
                <a:solidFill>
                  <a:schemeClr val="accent1"/>
                </a:solidFill>
              </a:rPr>
              <a:t>about these questions and what you could do next before you stop watching today’s recording. </a:t>
            </a:r>
          </a:p>
          <a:p>
            <a:pPr marL="0" indent="0">
              <a:buNone/>
            </a:pPr>
            <a:endParaRPr lang="en-GB" sz="3200" dirty="0"/>
          </a:p>
          <a:p>
            <a:pPr marL="0" indent="0">
              <a:buNone/>
            </a:pPr>
            <a:endParaRPr lang="en-GB" dirty="0"/>
          </a:p>
          <a:p>
            <a:pPr marL="0" indent="0">
              <a:buNone/>
            </a:pPr>
            <a:endParaRPr lang="en-GB" dirty="0"/>
          </a:p>
        </p:txBody>
      </p:sp>
    </p:spTree>
    <p:extLst>
      <p:ext uri="{BB962C8B-B14F-4D97-AF65-F5344CB8AC3E}">
        <p14:creationId xmlns:p14="http://schemas.microsoft.com/office/powerpoint/2010/main" val="2523382006"/>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84800B-7361-CC99-F4A8-D5676A3A6D76}"/>
              </a:ext>
            </a:extLst>
          </p:cNvPr>
          <p:cNvSpPr>
            <a:spLocks noGrp="1"/>
          </p:cNvSpPr>
          <p:nvPr>
            <p:ph type="title"/>
          </p:nvPr>
        </p:nvSpPr>
        <p:spPr/>
        <p:txBody>
          <a:bodyPr/>
          <a:lstStyle/>
          <a:p>
            <a:r>
              <a:rPr lang="en-GB" dirty="0"/>
              <a:t>Episode  3</a:t>
            </a:r>
          </a:p>
        </p:txBody>
      </p:sp>
      <p:sp>
        <p:nvSpPr>
          <p:cNvPr id="3" name="Text Placeholder 2">
            <a:extLst>
              <a:ext uri="{FF2B5EF4-FFF2-40B4-BE49-F238E27FC236}">
                <a16:creationId xmlns:a16="http://schemas.microsoft.com/office/drawing/2014/main" id="{2406E1E8-10B6-CD52-1D57-ED8A059ED5ED}"/>
              </a:ext>
            </a:extLst>
          </p:cNvPr>
          <p:cNvSpPr>
            <a:spLocks noGrp="1"/>
          </p:cNvSpPr>
          <p:nvPr>
            <p:ph type="body" idx="1"/>
          </p:nvPr>
        </p:nvSpPr>
        <p:spPr/>
        <p:txBody>
          <a:bodyPr/>
          <a:lstStyle/>
          <a:p>
            <a:pPr marL="0" indent="0">
              <a:buNone/>
            </a:pPr>
            <a:endParaRPr lang="en-GB" dirty="0"/>
          </a:p>
          <a:p>
            <a:pPr marL="0" indent="0">
              <a:buNone/>
            </a:pPr>
            <a:endParaRPr lang="en-GB" dirty="0"/>
          </a:p>
        </p:txBody>
      </p:sp>
      <p:sp>
        <p:nvSpPr>
          <p:cNvPr id="5" name="TextBox 4">
            <a:extLst>
              <a:ext uri="{FF2B5EF4-FFF2-40B4-BE49-F238E27FC236}">
                <a16:creationId xmlns:a16="http://schemas.microsoft.com/office/drawing/2014/main" id="{46D9E85B-9186-0DB6-2270-DC81C2377A1A}"/>
              </a:ext>
            </a:extLst>
          </p:cNvPr>
          <p:cNvSpPr txBox="1"/>
          <p:nvPr/>
        </p:nvSpPr>
        <p:spPr>
          <a:xfrm>
            <a:off x="1029811" y="2738688"/>
            <a:ext cx="11734800" cy="132343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l"/>
            <a:r>
              <a:rPr lang="en-GB" sz="4000" b="1" i="0" dirty="0">
                <a:solidFill>
                  <a:schemeClr val="accent6"/>
                </a:solidFill>
                <a:effectLst/>
                <a:latin typeface="KG Second Chances Solid"/>
              </a:rPr>
              <a:t>Engaging Families in Online Safety – How to support parents and carers to keep their children safe online</a:t>
            </a:r>
            <a:endParaRPr lang="en-GB" sz="4000" b="0" i="0" dirty="0">
              <a:solidFill>
                <a:schemeClr val="accent6"/>
              </a:solidFill>
              <a:effectLst/>
              <a:latin typeface="KG Second Chances Solid"/>
            </a:endParaRPr>
          </a:p>
        </p:txBody>
      </p:sp>
    </p:spTree>
    <p:extLst>
      <p:ext uri="{BB962C8B-B14F-4D97-AF65-F5344CB8AC3E}">
        <p14:creationId xmlns:p14="http://schemas.microsoft.com/office/powerpoint/2010/main" val="1308106695"/>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FB8A24-1256-4571-12BC-FECB9EB60A0C}"/>
              </a:ext>
            </a:extLst>
          </p:cNvPr>
          <p:cNvSpPr>
            <a:spLocks noGrp="1"/>
          </p:cNvSpPr>
          <p:nvPr>
            <p:ph type="title"/>
          </p:nvPr>
        </p:nvSpPr>
        <p:spPr/>
        <p:txBody>
          <a:bodyPr lIns="45719" tIns="45720" rIns="45719" bIns="45720" anchor="t">
            <a:normAutofit/>
          </a:bodyPr>
          <a:lstStyle/>
          <a:p>
            <a:r>
              <a:rPr lang="en-US" dirty="0"/>
              <a:t>Learning Outcomes</a:t>
            </a:r>
          </a:p>
        </p:txBody>
      </p:sp>
      <p:sp>
        <p:nvSpPr>
          <p:cNvPr id="3" name="Text Placeholder 2">
            <a:extLst>
              <a:ext uri="{FF2B5EF4-FFF2-40B4-BE49-F238E27FC236}">
                <a16:creationId xmlns:a16="http://schemas.microsoft.com/office/drawing/2014/main" id="{191FB063-1EF6-F34E-D45F-37B5BF1873B9}"/>
              </a:ext>
            </a:extLst>
          </p:cNvPr>
          <p:cNvSpPr>
            <a:spLocks noGrp="1"/>
          </p:cNvSpPr>
          <p:nvPr>
            <p:ph type="body" idx="1"/>
          </p:nvPr>
        </p:nvSpPr>
        <p:spPr/>
        <p:txBody>
          <a:bodyPr lIns="45719" tIns="45720" rIns="45719" bIns="45720" anchor="t">
            <a:normAutofit/>
          </a:bodyPr>
          <a:lstStyle/>
          <a:p>
            <a:pPr marL="377825" indent="-377825"/>
            <a:r>
              <a:rPr lang="en-GB" sz="2400" dirty="0"/>
              <a:t>Understand how emojis and acronyms are used by children and young people to engage in sexual chat and sexual activity online.</a:t>
            </a:r>
          </a:p>
          <a:p>
            <a:pPr marL="0" indent="0">
              <a:buNone/>
            </a:pPr>
            <a:endParaRPr lang="en-GB" sz="2400" dirty="0"/>
          </a:p>
          <a:p>
            <a:pPr marL="377825" indent="-377825"/>
            <a:r>
              <a:rPr lang="en-GB" sz="2400" dirty="0"/>
              <a:t>Explore the practice of Sexting or ‘Sharing Nudes’, the reasons why children engage with it and the associated risks.</a:t>
            </a:r>
          </a:p>
          <a:p>
            <a:pPr marL="0" indent="0">
              <a:buNone/>
            </a:pPr>
            <a:endParaRPr lang="en-GB" sz="2400" dirty="0"/>
          </a:p>
          <a:p>
            <a:pPr marL="377825" indent="-377825"/>
            <a:r>
              <a:rPr lang="en-GB" sz="2400" dirty="0"/>
              <a:t>Consider how social media is used by young people to sexually harass one another.</a:t>
            </a:r>
            <a:endParaRPr lang="en-US" sz="2400" dirty="0"/>
          </a:p>
          <a:p>
            <a:pPr marL="377825" indent="-377825"/>
            <a:endParaRPr lang="en-US" sz="2400" dirty="0"/>
          </a:p>
        </p:txBody>
      </p:sp>
    </p:spTree>
    <p:extLst>
      <p:ext uri="{BB962C8B-B14F-4D97-AF65-F5344CB8AC3E}">
        <p14:creationId xmlns:p14="http://schemas.microsoft.com/office/powerpoint/2010/main" val="2408689293"/>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1A910-5214-E964-7AD7-E79843CF090F}"/>
              </a:ext>
            </a:extLst>
          </p:cNvPr>
          <p:cNvSpPr>
            <a:spLocks noGrp="1"/>
          </p:cNvSpPr>
          <p:nvPr>
            <p:ph type="title"/>
          </p:nvPr>
        </p:nvSpPr>
        <p:spPr/>
        <p:txBody>
          <a:bodyPr lIns="45719" tIns="45720" rIns="45719" bIns="45720" anchor="t">
            <a:normAutofit fontScale="90000"/>
          </a:bodyPr>
          <a:lstStyle/>
          <a:p>
            <a:r>
              <a:rPr lang="en-US" dirty="0"/>
              <a:t>Why do Children and Young People use emojis and acronyms?</a:t>
            </a:r>
          </a:p>
        </p:txBody>
      </p:sp>
      <p:sp>
        <p:nvSpPr>
          <p:cNvPr id="3" name="Text Placeholder 2">
            <a:extLst>
              <a:ext uri="{FF2B5EF4-FFF2-40B4-BE49-F238E27FC236}">
                <a16:creationId xmlns:a16="http://schemas.microsoft.com/office/drawing/2014/main" id="{8C2C3F86-E3AB-CEF4-CD69-8C2EE7799C83}"/>
              </a:ext>
            </a:extLst>
          </p:cNvPr>
          <p:cNvSpPr>
            <a:spLocks noGrp="1"/>
          </p:cNvSpPr>
          <p:nvPr>
            <p:ph type="body" idx="1"/>
          </p:nvPr>
        </p:nvSpPr>
        <p:spPr>
          <a:xfrm>
            <a:off x="671989" y="1763928"/>
            <a:ext cx="12095799" cy="5284791"/>
          </a:xfrm>
        </p:spPr>
        <p:txBody>
          <a:bodyPr lIns="45719" tIns="45720" rIns="45719" bIns="45720" anchor="t">
            <a:normAutofit/>
          </a:bodyPr>
          <a:lstStyle/>
          <a:p>
            <a:pPr marL="377825" indent="-377825">
              <a:buNone/>
            </a:pPr>
            <a:endParaRPr lang="en-US" sz="5600" b="1" dirty="0">
              <a:solidFill>
                <a:srgbClr val="435D60"/>
              </a:solidFill>
              <a:latin typeface="Lato"/>
              <a:ea typeface="Lato"/>
              <a:cs typeface="Lato"/>
            </a:endParaRPr>
          </a:p>
          <a:p>
            <a:pPr marL="377825" indent="-377825">
              <a:buNone/>
            </a:pPr>
            <a:endParaRPr lang="en-US" dirty="0">
              <a:ea typeface="Lato"/>
            </a:endParaRPr>
          </a:p>
          <a:p>
            <a:pPr marL="377825" indent="-377825">
              <a:buNone/>
            </a:pPr>
            <a:endParaRPr lang="en-US">
              <a:ea typeface="Lato"/>
            </a:endParaRPr>
          </a:p>
          <a:p>
            <a:pPr marL="377825" indent="-377825">
              <a:buNone/>
            </a:pPr>
            <a:endParaRPr lang="en-US" sz="3500" b="1" dirty="0">
              <a:solidFill>
                <a:srgbClr val="435D60"/>
              </a:solidFill>
              <a:latin typeface="Lato"/>
              <a:ea typeface="Lato"/>
              <a:cs typeface="Lato"/>
            </a:endParaRPr>
          </a:p>
          <a:p>
            <a:pPr marL="0" indent="0">
              <a:buNone/>
            </a:pPr>
            <a:endParaRPr lang="en-US" dirty="0"/>
          </a:p>
        </p:txBody>
      </p:sp>
      <p:sp>
        <p:nvSpPr>
          <p:cNvPr id="4" name="TextBox 3">
            <a:extLst>
              <a:ext uri="{FF2B5EF4-FFF2-40B4-BE49-F238E27FC236}">
                <a16:creationId xmlns:a16="http://schemas.microsoft.com/office/drawing/2014/main" id="{C8B6D169-D888-AA7B-E6DD-1CFFF3659C91}"/>
              </a:ext>
            </a:extLst>
          </p:cNvPr>
          <p:cNvSpPr txBox="1"/>
          <p:nvPr/>
        </p:nvSpPr>
        <p:spPr>
          <a:xfrm>
            <a:off x="948404" y="2145825"/>
            <a:ext cx="9287482" cy="24621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228600" indent="-228600">
              <a:buFont typeface="Aptos"/>
              <a:buChar char="•"/>
            </a:pPr>
            <a:endParaRPr lang="en-GB" sz="1000" dirty="0"/>
          </a:p>
        </p:txBody>
      </p:sp>
      <p:sp>
        <p:nvSpPr>
          <p:cNvPr id="5" name="TextBox 4">
            <a:extLst>
              <a:ext uri="{FF2B5EF4-FFF2-40B4-BE49-F238E27FC236}">
                <a16:creationId xmlns:a16="http://schemas.microsoft.com/office/drawing/2014/main" id="{8839F288-13DF-6A0E-4E73-006B32D1567B}"/>
              </a:ext>
            </a:extLst>
          </p:cNvPr>
          <p:cNvSpPr txBox="1"/>
          <p:nvPr/>
        </p:nvSpPr>
        <p:spPr>
          <a:xfrm>
            <a:off x="1133003" y="1890452"/>
            <a:ext cx="8641133" cy="507831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fromWordArt="0" anchor="t" anchorCtr="0" forceAA="0" compatLnSpc="1">
            <a:prstTxWarp prst="textNoShape">
              <a:avLst/>
            </a:prstTxWarp>
            <a:spAutoFit/>
          </a:bodyPr>
          <a:lstStyle/>
          <a:p>
            <a:pPr marL="228600" indent="-228600">
              <a:buFont typeface="Aptos"/>
              <a:buChar char="•"/>
            </a:pPr>
            <a:r>
              <a:rPr lang="en-GB" dirty="0"/>
              <a:t>As children grow up, it is natural for them to want to establish their own identity and separate themselves from their parents/carers and other grown ups</a:t>
            </a:r>
          </a:p>
          <a:p>
            <a:endParaRPr lang="en-GB" dirty="0"/>
          </a:p>
          <a:p>
            <a:pPr marL="228600" indent="-228600">
              <a:buFont typeface="Aptos"/>
              <a:buChar char="•"/>
            </a:pPr>
            <a:r>
              <a:rPr lang="en-GB" dirty="0"/>
              <a:t>Emojis and acronyms can feel like a 'secret language' plus they change all the time so they are an easy way for children to differentiate between who is 'in' and who is 'out'</a:t>
            </a:r>
          </a:p>
          <a:p>
            <a:endParaRPr lang="en-GB" dirty="0"/>
          </a:p>
          <a:p>
            <a:pPr marL="228600" indent="-228600">
              <a:buFont typeface="Aptos"/>
              <a:buChar char="•"/>
            </a:pPr>
            <a:r>
              <a:rPr lang="en-GB" dirty="0"/>
              <a:t>They are easy to hide behind – for both the child...but unfortunately for abusive adults and older young people too.</a:t>
            </a:r>
          </a:p>
          <a:p>
            <a:endParaRPr lang="en-GB" dirty="0"/>
          </a:p>
          <a:p>
            <a:pPr marL="228600" indent="-228600">
              <a:buFont typeface="Aptos"/>
              <a:buChar char="•"/>
            </a:pPr>
            <a:r>
              <a:rPr lang="en-GB" dirty="0"/>
              <a:t>Humans have used codewords and symbols forever to identify themselves and others</a:t>
            </a:r>
          </a:p>
          <a:p>
            <a:pPr marL="228600" indent="-228600">
              <a:buFont typeface="Aptos"/>
              <a:buChar char="•"/>
            </a:pPr>
            <a:endParaRPr lang="en-GB" dirty="0"/>
          </a:p>
          <a:p>
            <a:pPr marL="228600" indent="-228600">
              <a:buFont typeface="Aptos"/>
              <a:buChar char="•"/>
            </a:pPr>
            <a:r>
              <a:rPr lang="en-GB" dirty="0"/>
              <a:t>It can feel like a tentative step into their sexuality – writing the word 'penis' might feel a bit too scary, whereas an emoji of an aubergine feels easier, faster...and just a bit cheeky.</a:t>
            </a:r>
          </a:p>
          <a:p>
            <a:pPr marL="228600" indent="-228600">
              <a:buFont typeface="Aptos"/>
              <a:buChar char="•"/>
            </a:pPr>
            <a:endParaRPr lang="en-GB" dirty="0"/>
          </a:p>
          <a:p>
            <a:pPr marL="228600" indent="-228600">
              <a:buFont typeface="Aptos"/>
              <a:buChar char="•"/>
            </a:pPr>
            <a:r>
              <a:rPr lang="en-GB" dirty="0"/>
              <a:t>It can feel like the equivalent of a teenage diary with a lock and codewords!</a:t>
            </a:r>
          </a:p>
        </p:txBody>
      </p:sp>
      <p:pic>
        <p:nvPicPr>
          <p:cNvPr id="6" name="Picture 5" descr="A screen shot of a computer&#10;&#10;Description automatically generated">
            <a:extLst>
              <a:ext uri="{FF2B5EF4-FFF2-40B4-BE49-F238E27FC236}">
                <a16:creationId xmlns:a16="http://schemas.microsoft.com/office/drawing/2014/main" id="{873B1B48-8839-BE01-7640-C5DB7BAE8A8D}"/>
              </a:ext>
            </a:extLst>
          </p:cNvPr>
          <p:cNvPicPr>
            <a:picLocks noChangeAspect="1"/>
          </p:cNvPicPr>
          <p:nvPr/>
        </p:nvPicPr>
        <p:blipFill>
          <a:blip r:embed="rId2"/>
          <a:srcRect l="21574" t="35951" r="49835" b="11852"/>
          <a:stretch/>
        </p:blipFill>
        <p:spPr>
          <a:xfrm>
            <a:off x="9631648" y="1893357"/>
            <a:ext cx="3803220" cy="4303537"/>
          </a:xfrm>
          <a:prstGeom prst="rect">
            <a:avLst/>
          </a:prstGeom>
        </p:spPr>
      </p:pic>
    </p:spTree>
    <p:extLst>
      <p:ext uri="{BB962C8B-B14F-4D97-AF65-F5344CB8AC3E}">
        <p14:creationId xmlns:p14="http://schemas.microsoft.com/office/powerpoint/2010/main" val="3653659574"/>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1A910-5214-E964-7AD7-E79843CF090F}"/>
              </a:ext>
            </a:extLst>
          </p:cNvPr>
          <p:cNvSpPr>
            <a:spLocks noGrp="1"/>
          </p:cNvSpPr>
          <p:nvPr>
            <p:ph type="title"/>
          </p:nvPr>
        </p:nvSpPr>
        <p:spPr/>
        <p:txBody>
          <a:bodyPr lIns="45719" tIns="45720" rIns="45719" bIns="45720" anchor="t">
            <a:normAutofit/>
          </a:bodyPr>
          <a:lstStyle/>
          <a:p>
            <a:r>
              <a:rPr lang="en-US" dirty="0"/>
              <a:t>Let's Consider some use for emojis</a:t>
            </a:r>
          </a:p>
        </p:txBody>
      </p:sp>
      <p:sp>
        <p:nvSpPr>
          <p:cNvPr id="3" name="Text Placeholder 2">
            <a:extLst>
              <a:ext uri="{FF2B5EF4-FFF2-40B4-BE49-F238E27FC236}">
                <a16:creationId xmlns:a16="http://schemas.microsoft.com/office/drawing/2014/main" id="{8C2C3F86-E3AB-CEF4-CD69-8C2EE7799C83}"/>
              </a:ext>
            </a:extLst>
          </p:cNvPr>
          <p:cNvSpPr>
            <a:spLocks noGrp="1"/>
          </p:cNvSpPr>
          <p:nvPr>
            <p:ph type="body" idx="1"/>
          </p:nvPr>
        </p:nvSpPr>
        <p:spPr>
          <a:xfrm>
            <a:off x="671989" y="1763928"/>
            <a:ext cx="12095799" cy="5284791"/>
          </a:xfrm>
        </p:spPr>
        <p:txBody>
          <a:bodyPr lIns="45719" tIns="45720" rIns="45719" bIns="45720" anchor="t">
            <a:normAutofit/>
          </a:bodyPr>
          <a:lstStyle/>
          <a:p>
            <a:pPr marL="377825" indent="-377825">
              <a:buNone/>
            </a:pPr>
            <a:endParaRPr lang="en-US" sz="5600" b="1" dirty="0">
              <a:latin typeface="Lato"/>
              <a:ea typeface="Lato"/>
              <a:cs typeface="Lato"/>
            </a:endParaRPr>
          </a:p>
          <a:p>
            <a:pPr marL="377825" indent="-377825">
              <a:buNone/>
            </a:pPr>
            <a:endParaRPr lang="en-US">
              <a:ea typeface="Lato"/>
            </a:endParaRPr>
          </a:p>
          <a:p>
            <a:pPr marL="377825" indent="-377825">
              <a:buNone/>
            </a:pPr>
            <a:endParaRPr lang="en-US" sz="1400" b="1" dirty="0">
              <a:solidFill>
                <a:srgbClr val="435D60"/>
              </a:solidFill>
              <a:latin typeface="Lato"/>
              <a:ea typeface="Lato"/>
              <a:cs typeface="Lato"/>
            </a:endParaRPr>
          </a:p>
          <a:p>
            <a:pPr marL="0" indent="0">
              <a:buNone/>
            </a:pPr>
            <a:endParaRPr lang="en-US" dirty="0"/>
          </a:p>
        </p:txBody>
      </p:sp>
      <p:graphicFrame>
        <p:nvGraphicFramePr>
          <p:cNvPr id="4" name="Table 3">
            <a:extLst>
              <a:ext uri="{FF2B5EF4-FFF2-40B4-BE49-F238E27FC236}">
                <a16:creationId xmlns:a16="http://schemas.microsoft.com/office/drawing/2014/main" id="{C51B49F9-3435-F63C-BE5C-74901717CD5C}"/>
              </a:ext>
            </a:extLst>
          </p:cNvPr>
          <p:cNvGraphicFramePr>
            <a:graphicFrameLocks noGrp="1"/>
          </p:cNvGraphicFramePr>
          <p:nvPr>
            <p:extLst>
              <p:ext uri="{D42A27DB-BD31-4B8C-83A1-F6EECF244321}">
                <p14:modId xmlns:p14="http://schemas.microsoft.com/office/powerpoint/2010/main" val="3884471224"/>
              </p:ext>
            </p:extLst>
          </p:nvPr>
        </p:nvGraphicFramePr>
        <p:xfrm>
          <a:off x="328916" y="1245423"/>
          <a:ext cx="12838646" cy="5221071"/>
        </p:xfrm>
        <a:graphic>
          <a:graphicData uri="http://schemas.openxmlformats.org/drawingml/2006/table">
            <a:tbl>
              <a:tblPr firstRow="1" bandRow="1">
                <a:tableStyleId>{5940675A-B579-460E-94D1-54222C63F5DA}</a:tableStyleId>
              </a:tblPr>
              <a:tblGrid>
                <a:gridCol w="599571">
                  <a:extLst>
                    <a:ext uri="{9D8B030D-6E8A-4147-A177-3AD203B41FA5}">
                      <a16:colId xmlns:a16="http://schemas.microsoft.com/office/drawing/2014/main" val="2339685265"/>
                    </a:ext>
                  </a:extLst>
                </a:gridCol>
                <a:gridCol w="1824789">
                  <a:extLst>
                    <a:ext uri="{9D8B030D-6E8A-4147-A177-3AD203B41FA5}">
                      <a16:colId xmlns:a16="http://schemas.microsoft.com/office/drawing/2014/main" val="3543902426"/>
                    </a:ext>
                  </a:extLst>
                </a:gridCol>
                <a:gridCol w="612605">
                  <a:extLst>
                    <a:ext uri="{9D8B030D-6E8A-4147-A177-3AD203B41FA5}">
                      <a16:colId xmlns:a16="http://schemas.microsoft.com/office/drawing/2014/main" val="2433017039"/>
                    </a:ext>
                  </a:extLst>
                </a:gridCol>
                <a:gridCol w="2280984">
                  <a:extLst>
                    <a:ext uri="{9D8B030D-6E8A-4147-A177-3AD203B41FA5}">
                      <a16:colId xmlns:a16="http://schemas.microsoft.com/office/drawing/2014/main" val="83962973"/>
                    </a:ext>
                  </a:extLst>
                </a:gridCol>
                <a:gridCol w="586538">
                  <a:extLst>
                    <a:ext uri="{9D8B030D-6E8A-4147-A177-3AD203B41FA5}">
                      <a16:colId xmlns:a16="http://schemas.microsoft.com/office/drawing/2014/main" val="1461279741"/>
                    </a:ext>
                  </a:extLst>
                </a:gridCol>
                <a:gridCol w="3733927">
                  <a:extLst>
                    <a:ext uri="{9D8B030D-6E8A-4147-A177-3AD203B41FA5}">
                      <a16:colId xmlns:a16="http://schemas.microsoft.com/office/drawing/2014/main" val="1231175825"/>
                    </a:ext>
                  </a:extLst>
                </a:gridCol>
                <a:gridCol w="521368">
                  <a:extLst>
                    <a:ext uri="{9D8B030D-6E8A-4147-A177-3AD203B41FA5}">
                      <a16:colId xmlns:a16="http://schemas.microsoft.com/office/drawing/2014/main" val="1446949538"/>
                    </a:ext>
                  </a:extLst>
                </a:gridCol>
                <a:gridCol w="2678864">
                  <a:extLst>
                    <a:ext uri="{9D8B030D-6E8A-4147-A177-3AD203B41FA5}">
                      <a16:colId xmlns:a16="http://schemas.microsoft.com/office/drawing/2014/main" val="1106389260"/>
                    </a:ext>
                  </a:extLst>
                </a:gridCol>
              </a:tblGrid>
              <a:tr h="786515">
                <a:tc>
                  <a:txBody>
                    <a:bodyPr/>
                    <a:lstStyle/>
                    <a:p>
                      <a:pPr lvl="0" algn="ctr">
                        <a:buNone/>
                      </a:pPr>
                      <a:r>
                        <a:rPr lang="en-US" sz="2400" b="0" i="0" u="none" strike="noStrike" noProof="0" dirty="0">
                          <a:solidFill>
                            <a:srgbClr val="000000"/>
                          </a:solidFill>
                          <a:latin typeface="Aptos"/>
                        </a:rPr>
                        <a:t>🎂🍑</a:t>
                      </a:r>
                      <a:endParaRPr lang="en-US" sz="2400"/>
                    </a:p>
                  </a:txBody>
                  <a:tcPr/>
                </a:tc>
                <a:tc>
                  <a:txBody>
                    <a:bodyPr/>
                    <a:lstStyle/>
                    <a:p>
                      <a:pPr algn="l"/>
                      <a:r>
                        <a:rPr lang="en-US" sz="1400" dirty="0">
                          <a:latin typeface="Arial"/>
                        </a:rPr>
                        <a:t>Cake – money or buttocks</a:t>
                      </a:r>
                    </a:p>
                    <a:p>
                      <a:pPr lvl="0" algn="l">
                        <a:buNone/>
                      </a:pPr>
                      <a:r>
                        <a:rPr lang="en-US" sz="1400" dirty="0">
                          <a:latin typeface="Arial"/>
                        </a:rPr>
                        <a:t>Peach - bottom</a:t>
                      </a:r>
                    </a:p>
                  </a:txBody>
                  <a:tcPr/>
                </a:tc>
                <a:tc>
                  <a:txBody>
                    <a:bodyPr/>
                    <a:lstStyle/>
                    <a:p>
                      <a:pPr lvl="0" algn="ctr">
                        <a:buNone/>
                      </a:pPr>
                      <a:r>
                        <a:rPr lang="en-US" sz="2400" b="0" i="0" u="none" strike="noStrike" noProof="0" dirty="0">
                          <a:solidFill>
                            <a:srgbClr val="000000"/>
                          </a:solidFill>
                          <a:latin typeface="Aptos"/>
                        </a:rPr>
                        <a:t>😤</a:t>
                      </a:r>
                      <a:endParaRPr lang="en-US" dirty="0"/>
                    </a:p>
                  </a:txBody>
                  <a:tcPr/>
                </a:tc>
                <a:tc>
                  <a:txBody>
                    <a:bodyPr/>
                    <a:lstStyle/>
                    <a:p>
                      <a:pPr lvl="0" algn="l">
                        <a:buNone/>
                      </a:pPr>
                      <a:r>
                        <a:rPr lang="en-US" sz="1400" b="0" i="0" u="none" strike="noStrike" noProof="0" dirty="0">
                          <a:latin typeface="Arial"/>
                        </a:rPr>
                        <a:t>Vaping or sometimes used as code for MDMA</a:t>
                      </a:r>
                      <a:r>
                        <a:rPr lang="en-US" sz="1400" dirty="0">
                          <a:latin typeface="Arial"/>
                        </a:rPr>
                        <a:t>.</a:t>
                      </a:r>
                    </a:p>
                  </a:txBody>
                  <a:tcPr/>
                </a:tc>
                <a:tc>
                  <a:txBody>
                    <a:bodyPr/>
                    <a:lstStyle/>
                    <a:p>
                      <a:pPr lvl="0" algn="l">
                        <a:buNone/>
                      </a:pPr>
                      <a:r>
                        <a:rPr lang="en-US" sz="2400" b="0" i="0" u="none" strike="noStrike" noProof="0" dirty="0">
                          <a:solidFill>
                            <a:srgbClr val="000000"/>
                          </a:solidFill>
                          <a:latin typeface="Aptos"/>
                        </a:rPr>
                        <a:t>👯</a:t>
                      </a:r>
                      <a:endParaRPr lang="en-US" dirty="0"/>
                    </a:p>
                  </a:txBody>
                  <a:tcPr/>
                </a:tc>
                <a:tc>
                  <a:txBody>
                    <a:bodyPr/>
                    <a:lstStyle/>
                    <a:p>
                      <a:pPr lvl="0" algn="l">
                        <a:buNone/>
                      </a:pPr>
                      <a:r>
                        <a:rPr lang="en-US" sz="1400" b="0" i="0" u="none" strike="noStrike" noProof="0" dirty="0">
                          <a:latin typeface="Arial"/>
                        </a:rPr>
                        <a:t>Prostitutes, or girls night out</a:t>
                      </a:r>
                      <a:endParaRPr lang="en-US" dirty="0"/>
                    </a:p>
                  </a:txBody>
                  <a:tcPr/>
                </a:tc>
                <a:tc>
                  <a:txBody>
                    <a:bodyPr/>
                    <a:lstStyle/>
                    <a:p>
                      <a:pPr lvl="0" algn="l">
                        <a:buNone/>
                      </a:pPr>
                      <a:r>
                        <a:rPr lang="en-US" sz="2400" b="0" i="0" u="none" strike="noStrike" noProof="0" dirty="0">
                          <a:solidFill>
                            <a:srgbClr val="000000"/>
                          </a:solidFill>
                          <a:latin typeface="Aptos"/>
                        </a:rPr>
                        <a:t>🔌</a:t>
                      </a:r>
                      <a:endParaRPr lang="en-US" dirty="0"/>
                    </a:p>
                  </a:txBody>
                  <a:tcPr/>
                </a:tc>
                <a:tc>
                  <a:txBody>
                    <a:bodyPr/>
                    <a:lstStyle/>
                    <a:p>
                      <a:pPr lvl="0" algn="l">
                        <a:buNone/>
                      </a:pPr>
                      <a:r>
                        <a:rPr lang="en-US" sz="1400" dirty="0">
                          <a:latin typeface="Arial"/>
                        </a:rPr>
                        <a:t>Drug Dealer</a:t>
                      </a:r>
                    </a:p>
                  </a:txBody>
                  <a:tcPr/>
                </a:tc>
                <a:extLst>
                  <a:ext uri="{0D108BD9-81ED-4DB2-BD59-A6C34878D82A}">
                    <a16:rowId xmlns:a16="http://schemas.microsoft.com/office/drawing/2014/main" val="727356440"/>
                  </a:ext>
                </a:extLst>
              </a:tr>
              <a:tr h="786515">
                <a:tc>
                  <a:txBody>
                    <a:bodyPr/>
                    <a:lstStyle/>
                    <a:p>
                      <a:pPr lvl="0" algn="ctr">
                        <a:buNone/>
                      </a:pPr>
                      <a:r>
                        <a:rPr lang="en-US" sz="2400" b="0" i="0" u="none" strike="noStrike" noProof="0" dirty="0">
                          <a:solidFill>
                            <a:srgbClr val="000000"/>
                          </a:solidFill>
                          <a:latin typeface="Aptos"/>
                        </a:rPr>
                        <a:t>🏩</a:t>
                      </a:r>
                      <a:endParaRPr lang="en-US" sz="2400"/>
                    </a:p>
                  </a:txBody>
                  <a:tcPr/>
                </a:tc>
                <a:tc>
                  <a:txBody>
                    <a:bodyPr/>
                    <a:lstStyle/>
                    <a:p>
                      <a:pPr algn="l"/>
                      <a:r>
                        <a:rPr lang="en-US" sz="1400" dirty="0">
                          <a:latin typeface="Arial"/>
                        </a:rPr>
                        <a:t>Love hotel or brothel</a:t>
                      </a:r>
                    </a:p>
                  </a:txBody>
                  <a:tcPr/>
                </a:tc>
                <a:tc>
                  <a:txBody>
                    <a:bodyPr/>
                    <a:lstStyle/>
                    <a:p>
                      <a:pPr lvl="0" algn="ctr">
                        <a:buNone/>
                      </a:pPr>
                      <a:r>
                        <a:rPr lang="en-US" sz="2400" b="0" i="0" u="none" strike="noStrike" noProof="0" dirty="0">
                          <a:solidFill>
                            <a:srgbClr val="000000"/>
                          </a:solidFill>
                          <a:latin typeface="Aptos"/>
                        </a:rPr>
                        <a:t>😈</a:t>
                      </a:r>
                      <a:endParaRPr lang="en-US" sz="2400" dirty="0"/>
                    </a:p>
                  </a:txBody>
                  <a:tcPr/>
                </a:tc>
                <a:tc>
                  <a:txBody>
                    <a:bodyPr/>
                    <a:lstStyle/>
                    <a:p>
                      <a:pPr lvl="0" algn="l">
                        <a:buNone/>
                      </a:pPr>
                      <a:r>
                        <a:rPr lang="en-US" sz="1400" dirty="0">
                          <a:latin typeface="Arial"/>
                        </a:rPr>
                        <a:t>Horny or having sexual thoughts</a:t>
                      </a:r>
                    </a:p>
                  </a:txBody>
                  <a:tcPr/>
                </a:tc>
                <a:tc>
                  <a:txBody>
                    <a:bodyPr/>
                    <a:lstStyle/>
                    <a:p>
                      <a:pPr lvl="0" algn="l">
                        <a:buNone/>
                      </a:pPr>
                      <a:r>
                        <a:rPr lang="en-US" sz="2400" b="0" i="0" u="none" strike="noStrike" noProof="0" dirty="0">
                          <a:solidFill>
                            <a:srgbClr val="000000"/>
                          </a:solidFill>
                          <a:latin typeface="Aptos"/>
                        </a:rPr>
                        <a:t>🎪⛺</a:t>
                      </a:r>
                      <a:endParaRPr lang="en-US" dirty="0"/>
                    </a:p>
                  </a:txBody>
                  <a:tcPr/>
                </a:tc>
                <a:tc>
                  <a:txBody>
                    <a:bodyPr/>
                    <a:lstStyle/>
                    <a:p>
                      <a:pPr lvl="0" algn="l">
                        <a:buNone/>
                      </a:pPr>
                      <a:endParaRPr lang="en-US" sz="1400" b="0" i="0" u="none" strike="noStrike" noProof="0" dirty="0">
                        <a:latin typeface="Arial"/>
                      </a:endParaRPr>
                    </a:p>
                    <a:p>
                      <a:pPr lvl="0" algn="l">
                        <a:buNone/>
                      </a:pPr>
                      <a:r>
                        <a:rPr lang="en-US" sz="1400" b="0" i="0" u="none" strike="noStrike" noProof="0" dirty="0">
                          <a:latin typeface="Arial"/>
                        </a:rPr>
                        <a:t>Erection</a:t>
                      </a:r>
                      <a:endParaRPr lang="en-US" dirty="0"/>
                    </a:p>
                  </a:txBody>
                  <a:tcPr/>
                </a:tc>
                <a:tc>
                  <a:txBody>
                    <a:bodyPr/>
                    <a:lstStyle/>
                    <a:p>
                      <a:pPr lvl="0" algn="l">
                        <a:buNone/>
                      </a:pPr>
                      <a:r>
                        <a:rPr lang="en-US" sz="2400" b="0" i="0" u="none" strike="noStrike" noProof="0" dirty="0">
                          <a:solidFill>
                            <a:srgbClr val="000000"/>
                          </a:solidFill>
                          <a:latin typeface="Aptos"/>
                        </a:rPr>
                        <a:t>🍁🥦</a:t>
                      </a:r>
                      <a:endParaRPr lang="en-US" dirty="0"/>
                    </a:p>
                  </a:txBody>
                  <a:tcPr/>
                </a:tc>
                <a:tc>
                  <a:txBody>
                    <a:bodyPr/>
                    <a:lstStyle/>
                    <a:p>
                      <a:pPr lvl="0" algn="l">
                        <a:buNone/>
                      </a:pPr>
                      <a:r>
                        <a:rPr lang="en-US" sz="1400" b="0" i="0" u="none" strike="noStrike" noProof="0" dirty="0">
                          <a:latin typeface="Arial"/>
                        </a:rPr>
                        <a:t>Broccoli – cannabis, maple leaf can mean cannabis or just general drugs.</a:t>
                      </a:r>
                      <a:endParaRPr lang="en-US" dirty="0"/>
                    </a:p>
                  </a:txBody>
                  <a:tcPr/>
                </a:tc>
                <a:extLst>
                  <a:ext uri="{0D108BD9-81ED-4DB2-BD59-A6C34878D82A}">
                    <a16:rowId xmlns:a16="http://schemas.microsoft.com/office/drawing/2014/main" val="2904166468"/>
                  </a:ext>
                </a:extLst>
              </a:tr>
              <a:tr h="1685391">
                <a:tc>
                  <a:txBody>
                    <a:bodyPr/>
                    <a:lstStyle/>
                    <a:p>
                      <a:pPr lvl="0" algn="ctr">
                        <a:buNone/>
                      </a:pPr>
                      <a:r>
                        <a:rPr lang="en-US" sz="2400" b="0" i="0" u="none" strike="noStrike" noProof="0" dirty="0">
                          <a:solidFill>
                            <a:srgbClr val="000000"/>
                          </a:solidFill>
                          <a:latin typeface="Aptos"/>
                        </a:rPr>
                        <a:t>🙆‍♀️</a:t>
                      </a:r>
                      <a:endParaRPr lang="en-US" sz="2400"/>
                    </a:p>
                  </a:txBody>
                  <a:tcPr/>
                </a:tc>
                <a:tc>
                  <a:txBody>
                    <a:bodyPr/>
                    <a:lstStyle/>
                    <a:p>
                      <a:pPr algn="l"/>
                      <a:r>
                        <a:rPr lang="en-US" sz="1400" dirty="0">
                          <a:latin typeface="Arial"/>
                        </a:rPr>
                        <a:t>Orgasm</a:t>
                      </a:r>
                    </a:p>
                  </a:txBody>
                  <a:tcPr/>
                </a:tc>
                <a:tc>
                  <a:txBody>
                    <a:bodyPr/>
                    <a:lstStyle/>
                    <a:p>
                      <a:pPr lvl="0" algn="ctr">
                        <a:buNone/>
                      </a:pPr>
                      <a:r>
                        <a:rPr lang="en-US" sz="2400" b="0" i="0" u="none" strike="noStrike" noProof="0" dirty="0">
                          <a:solidFill>
                            <a:srgbClr val="000000"/>
                          </a:solidFill>
                          <a:latin typeface="Aptos"/>
                        </a:rPr>
                        <a:t>😵</a:t>
                      </a:r>
                      <a:endParaRPr lang="en-US" sz="2400" dirty="0"/>
                    </a:p>
                  </a:txBody>
                  <a:tcPr/>
                </a:tc>
                <a:tc>
                  <a:txBody>
                    <a:bodyPr/>
                    <a:lstStyle/>
                    <a:p>
                      <a:pPr lvl="0" algn="l">
                        <a:buNone/>
                      </a:pPr>
                      <a:r>
                        <a:rPr lang="en-US" sz="1400" dirty="0">
                          <a:latin typeface="Arial"/>
                        </a:rPr>
                        <a:t>Exclamation (often tongue in cheek) of shock, having seen something </a:t>
                      </a:r>
                      <a:r>
                        <a:rPr lang="en-US" sz="1400" dirty="0" err="1">
                          <a:latin typeface="Arial"/>
                        </a:rPr>
                        <a:t>x-rated</a:t>
                      </a:r>
                      <a:r>
                        <a:rPr lang="en-US" sz="1400" dirty="0">
                          <a:latin typeface="Arial"/>
                        </a:rPr>
                        <a:t>. Sometimes used as a compliment e.g. you look so good, you're making me dizzy</a:t>
                      </a:r>
                    </a:p>
                  </a:txBody>
                  <a:tcPr/>
                </a:tc>
                <a:tc>
                  <a:txBody>
                    <a:bodyPr/>
                    <a:lstStyle/>
                    <a:p>
                      <a:pPr lvl="0" algn="l">
                        <a:buNone/>
                      </a:pPr>
                      <a:r>
                        <a:rPr lang="en-US" sz="2400" b="0" i="0" u="none" strike="noStrike" noProof="0" dirty="0">
                          <a:solidFill>
                            <a:srgbClr val="000000"/>
                          </a:solidFill>
                          <a:latin typeface="Aptos"/>
                        </a:rPr>
                        <a:t>👀🔥</a:t>
                      </a:r>
                      <a:r>
                        <a:rPr lang="en-US" sz="1200" b="0" i="0" u="none" strike="noStrike" noProof="0" dirty="0">
                          <a:solidFill>
                            <a:srgbClr val="000000"/>
                          </a:solidFill>
                          <a:latin typeface="Aptos"/>
                        </a:rPr>
                        <a:t>👅</a:t>
                      </a:r>
                      <a:endParaRPr lang="en-US" dirty="0"/>
                    </a:p>
                  </a:txBody>
                  <a:tcPr/>
                </a:tc>
                <a:tc>
                  <a:txBody>
                    <a:bodyPr/>
                    <a:lstStyle/>
                    <a:p>
                      <a:pPr marL="285750" lvl="0" indent="-285750" algn="l">
                        <a:buFont typeface="Arial"/>
                        <a:buChar char="•"/>
                      </a:pPr>
                      <a:r>
                        <a:rPr lang="en-US" sz="1400" b="0" i="0" u="none" strike="noStrike" noProof="0" dirty="0">
                          <a:latin typeface="Arial"/>
                        </a:rPr>
                        <a:t>Eyes – I've spotted you, wow, you look great etc. But also, 'I </a:t>
                      </a:r>
                      <a:r>
                        <a:rPr lang="en-US" sz="1400" b="0" i="0" u="none" strike="noStrike" noProof="0" dirty="0" err="1">
                          <a:latin typeface="Arial"/>
                        </a:rPr>
                        <a:t>wanna</a:t>
                      </a:r>
                      <a:r>
                        <a:rPr lang="en-US" sz="1400" b="0" i="0" u="none" strike="noStrike" noProof="0" dirty="0">
                          <a:latin typeface="Arial"/>
                        </a:rPr>
                        <a:t> take a look' (e.g. 'I'm in the bath', 'Can I take a look')</a:t>
                      </a:r>
                    </a:p>
                    <a:p>
                      <a:pPr marL="285750" lvl="0" indent="-285750" algn="l">
                        <a:buFont typeface="Arial"/>
                        <a:buChar char="•"/>
                      </a:pPr>
                      <a:r>
                        <a:rPr lang="en-US" sz="1400" b="0" i="0" u="none" strike="noStrike" noProof="0" dirty="0">
                          <a:latin typeface="Arial"/>
                        </a:rPr>
                        <a:t>Fire - you look hot, 'fire' - can be a compliment, might be a conversation starter.</a:t>
                      </a:r>
                      <a:endParaRPr lang="en-US" dirty="0"/>
                    </a:p>
                    <a:p>
                      <a:pPr marL="285750" lvl="0" indent="-285750" algn="l">
                        <a:buFont typeface="Arial"/>
                        <a:buChar char="•"/>
                      </a:pPr>
                      <a:r>
                        <a:rPr lang="en-US" sz="1400" b="0" i="0" u="none" strike="noStrike" noProof="0" dirty="0">
                          <a:latin typeface="Arial"/>
                        </a:rPr>
                        <a:t>Tongue – oral sex, or 'you look hot </a:t>
                      </a:r>
                      <a:endParaRPr lang="en-US" dirty="0"/>
                    </a:p>
                  </a:txBody>
                  <a:tcPr/>
                </a:tc>
                <a:tc>
                  <a:txBody>
                    <a:bodyPr/>
                    <a:lstStyle/>
                    <a:p>
                      <a:pPr lvl="0" algn="l">
                        <a:buNone/>
                      </a:pPr>
                      <a:r>
                        <a:rPr lang="en-US" sz="2400" b="0" i="0" u="none" strike="noStrike" noProof="0" dirty="0">
                          <a:solidFill>
                            <a:srgbClr val="000000"/>
                          </a:solidFill>
                          <a:latin typeface="Aptos"/>
                        </a:rPr>
                        <a:t>🔞</a:t>
                      </a:r>
                      <a:endParaRPr lang="en-US" dirty="0"/>
                    </a:p>
                  </a:txBody>
                  <a:tcPr/>
                </a:tc>
                <a:tc>
                  <a:txBody>
                    <a:bodyPr/>
                    <a:lstStyle/>
                    <a:p>
                      <a:pPr lvl="0" algn="l">
                        <a:buNone/>
                      </a:pPr>
                      <a:r>
                        <a:rPr lang="en-US" sz="1400" b="0" i="0" u="none" strike="noStrike" noProof="0" dirty="0">
                          <a:latin typeface="Arial"/>
                        </a:rPr>
                        <a:t>X-rated,. Might be an invitation to watch or a request for something X-rated (nudes or to share pornography). Sometimes will be code at the beginning of a conversation online, to start having sex chat.</a:t>
                      </a:r>
                      <a:endParaRPr lang="en-US" dirty="0"/>
                    </a:p>
                  </a:txBody>
                  <a:tcPr/>
                </a:tc>
                <a:extLst>
                  <a:ext uri="{0D108BD9-81ED-4DB2-BD59-A6C34878D82A}">
                    <a16:rowId xmlns:a16="http://schemas.microsoft.com/office/drawing/2014/main" val="1673179682"/>
                  </a:ext>
                </a:extLst>
              </a:tr>
              <a:tr h="886391">
                <a:tc>
                  <a:txBody>
                    <a:bodyPr/>
                    <a:lstStyle/>
                    <a:p>
                      <a:pPr lvl="0" algn="ctr">
                        <a:buNone/>
                      </a:pPr>
                      <a:r>
                        <a:rPr lang="en-US" sz="2400" b="0" i="0" u="none" strike="noStrike" noProof="0" dirty="0">
                          <a:solidFill>
                            <a:srgbClr val="000000"/>
                          </a:solidFill>
                          <a:latin typeface="Aptos"/>
                        </a:rPr>
                        <a:t>🎤💦</a:t>
                      </a:r>
                      <a:endParaRPr lang="en-US" sz="2400" dirty="0"/>
                    </a:p>
                  </a:txBody>
                  <a:tcPr/>
                </a:tc>
                <a:tc>
                  <a:txBody>
                    <a:bodyPr/>
                    <a:lstStyle/>
                    <a:p>
                      <a:pPr algn="l"/>
                      <a:r>
                        <a:rPr lang="en-US" sz="1400" dirty="0">
                          <a:latin typeface="Arial"/>
                        </a:rPr>
                        <a:t>Male orgasm, masturbation,</a:t>
                      </a:r>
                    </a:p>
                  </a:txBody>
                  <a:tcPr/>
                </a:tc>
                <a:tc>
                  <a:txBody>
                    <a:bodyPr/>
                    <a:lstStyle/>
                    <a:p>
                      <a:pPr lvl="0" algn="ctr">
                        <a:buNone/>
                      </a:pPr>
                      <a:r>
                        <a:rPr lang="en-US" sz="2400" b="0" i="0" u="none" strike="noStrike" noProof="0" dirty="0">
                          <a:solidFill>
                            <a:srgbClr val="000000"/>
                          </a:solidFill>
                          <a:latin typeface="Aptos"/>
                        </a:rPr>
                        <a:t>💅</a:t>
                      </a:r>
                      <a:endParaRPr lang="en-US" sz="2400" dirty="0"/>
                    </a:p>
                  </a:txBody>
                  <a:tcPr/>
                </a:tc>
                <a:tc>
                  <a:txBody>
                    <a:bodyPr/>
                    <a:lstStyle/>
                    <a:p>
                      <a:pPr lvl="0" algn="l">
                        <a:buNone/>
                      </a:pPr>
                      <a:r>
                        <a:rPr lang="en-US" sz="1400" dirty="0">
                          <a:latin typeface="Arial"/>
                        </a:rPr>
                        <a:t>Gay or 'I don't care'</a:t>
                      </a:r>
                    </a:p>
                  </a:txBody>
                  <a:tcPr/>
                </a:tc>
                <a:tc>
                  <a:txBody>
                    <a:bodyPr/>
                    <a:lstStyle/>
                    <a:p>
                      <a:pPr lvl="0" algn="l">
                        <a:buNone/>
                      </a:pPr>
                      <a:r>
                        <a:rPr lang="en-US" sz="2400" b="0" i="0" u="none" strike="noStrike" noProof="0" dirty="0">
                          <a:solidFill>
                            <a:srgbClr val="000000"/>
                          </a:solidFill>
                          <a:latin typeface="Aptos"/>
                        </a:rPr>
                        <a:t>🍌🍆</a:t>
                      </a:r>
                      <a:endParaRPr lang="en-US" dirty="0"/>
                    </a:p>
                  </a:txBody>
                  <a:tcPr/>
                </a:tc>
                <a:tc>
                  <a:txBody>
                    <a:bodyPr/>
                    <a:lstStyle/>
                    <a:p>
                      <a:pPr lvl="0" algn="l">
                        <a:buNone/>
                      </a:pPr>
                      <a:r>
                        <a:rPr lang="en-US" sz="1400" b="0" i="0" u="none" strike="noStrike" noProof="0" dirty="0">
                          <a:latin typeface="Arial"/>
                        </a:rPr>
                        <a:t>Penis, blowjob etc. Sometimes the banana can mean 'I'm getting my penis out' (to masturbate or photograph </a:t>
                      </a:r>
                      <a:r>
                        <a:rPr lang="en-US" sz="1400" b="0" i="0" u="none" strike="noStrike" noProof="0" dirty="0" err="1">
                          <a:latin typeface="Arial"/>
                        </a:rPr>
                        <a:t>etc</a:t>
                      </a:r>
                      <a:r>
                        <a:rPr lang="en-US" sz="1400" b="0" i="0" u="none" strike="noStrike" noProof="0" dirty="0">
                          <a:latin typeface="Arial"/>
                        </a:rPr>
                        <a:t>).</a:t>
                      </a:r>
                      <a:endParaRPr lang="en-US" dirty="0"/>
                    </a:p>
                  </a:txBody>
                  <a:tcPr/>
                </a:tc>
                <a:tc>
                  <a:txBody>
                    <a:bodyPr/>
                    <a:lstStyle/>
                    <a:p>
                      <a:pPr lvl="0" algn="l">
                        <a:buNone/>
                      </a:pPr>
                      <a:r>
                        <a:rPr lang="en-US" sz="2400" b="0" i="0" u="none" strike="noStrike" noProof="0" dirty="0">
                          <a:solidFill>
                            <a:srgbClr val="000000"/>
                          </a:solidFill>
                          <a:latin typeface="Aptos"/>
                        </a:rPr>
                        <a:t>💊</a:t>
                      </a:r>
                      <a:endParaRPr lang="en-US" dirty="0"/>
                    </a:p>
                  </a:txBody>
                  <a:tcPr/>
                </a:tc>
                <a:tc>
                  <a:txBody>
                    <a:bodyPr/>
                    <a:lstStyle/>
                    <a:p>
                      <a:pPr lvl="0" algn="l">
                        <a:buNone/>
                      </a:pPr>
                      <a:r>
                        <a:rPr lang="en-US" sz="1400" b="0" i="0" u="none" strike="noStrike" noProof="0" dirty="0">
                          <a:latin typeface="Arial"/>
                        </a:rPr>
                        <a:t>Drugs in general, or specifically pills such as ecstasy. Some use it to specifically relate to Heroin.</a:t>
                      </a:r>
                      <a:endParaRPr lang="en-US" dirty="0"/>
                    </a:p>
                  </a:txBody>
                  <a:tcPr/>
                </a:tc>
                <a:extLst>
                  <a:ext uri="{0D108BD9-81ED-4DB2-BD59-A6C34878D82A}">
                    <a16:rowId xmlns:a16="http://schemas.microsoft.com/office/drawing/2014/main" val="1945480874"/>
                  </a:ext>
                </a:extLst>
              </a:tr>
              <a:tr h="886391">
                <a:tc>
                  <a:txBody>
                    <a:bodyPr/>
                    <a:lstStyle/>
                    <a:p>
                      <a:pPr lvl="0" algn="ctr">
                        <a:buNone/>
                      </a:pPr>
                      <a:r>
                        <a:rPr lang="en-US" sz="2400" b="0" i="0" u="none" strike="noStrike" noProof="0" dirty="0">
                          <a:solidFill>
                            <a:srgbClr val="000000"/>
                          </a:solidFill>
                          <a:latin typeface="Aptos"/>
                        </a:rPr>
                        <a:t>🍒🍈</a:t>
                      </a:r>
                      <a:endParaRPr lang="en-US" dirty="0"/>
                    </a:p>
                  </a:txBody>
                  <a:tcPr/>
                </a:tc>
                <a:tc>
                  <a:txBody>
                    <a:bodyPr/>
                    <a:lstStyle/>
                    <a:p>
                      <a:pPr algn="l"/>
                      <a:r>
                        <a:rPr lang="en-US" sz="1400" dirty="0">
                          <a:latin typeface="Arial"/>
                        </a:rPr>
                        <a:t>Breasts</a:t>
                      </a:r>
                    </a:p>
                  </a:txBody>
                  <a:tcPr/>
                </a:tc>
                <a:tc>
                  <a:txBody>
                    <a:bodyPr/>
                    <a:lstStyle/>
                    <a:p>
                      <a:pPr lvl="0" algn="ctr">
                        <a:buNone/>
                      </a:pPr>
                      <a:r>
                        <a:rPr lang="en-US" sz="2400" b="0" i="0" u="none" strike="noStrike" noProof="0" dirty="0">
                          <a:solidFill>
                            <a:srgbClr val="000000"/>
                          </a:solidFill>
                          <a:latin typeface="Aptos"/>
                        </a:rPr>
                        <a:t>🐙</a:t>
                      </a:r>
                      <a:endParaRPr lang="en-US" sz="2400" dirty="0"/>
                    </a:p>
                  </a:txBody>
                  <a:tcPr/>
                </a:tc>
                <a:tc>
                  <a:txBody>
                    <a:bodyPr/>
                    <a:lstStyle/>
                    <a:p>
                      <a:pPr lvl="0" algn="l">
                        <a:buNone/>
                      </a:pPr>
                      <a:r>
                        <a:rPr lang="en-US" sz="1400" dirty="0">
                          <a:latin typeface="Arial"/>
                        </a:rPr>
                        <a:t>Cuddles...often used as a euphemism or manipulation when really the invitation is for sex.</a:t>
                      </a:r>
                    </a:p>
                  </a:txBody>
                  <a:tcPr/>
                </a:tc>
                <a:tc gridSpan="4">
                  <a:txBody>
                    <a:bodyPr/>
                    <a:lstStyle/>
                    <a:p>
                      <a:pPr lvl="0" algn="l">
                        <a:buNone/>
                      </a:pPr>
                      <a:endParaRPr lang="en-US" sz="1400" dirty="0">
                        <a:latin typeface="Arial"/>
                      </a:endParaRPr>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59677276"/>
                  </a:ext>
                </a:extLst>
              </a:tr>
            </a:tbl>
          </a:graphicData>
        </a:graphic>
      </p:graphicFrame>
    </p:spTree>
    <p:extLst>
      <p:ext uri="{BB962C8B-B14F-4D97-AF65-F5344CB8AC3E}">
        <p14:creationId xmlns:p14="http://schemas.microsoft.com/office/powerpoint/2010/main" val="372184291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1A910-5214-E964-7AD7-E79843CF090F}"/>
              </a:ext>
            </a:extLst>
          </p:cNvPr>
          <p:cNvSpPr>
            <a:spLocks noGrp="1"/>
          </p:cNvSpPr>
          <p:nvPr>
            <p:ph type="title"/>
          </p:nvPr>
        </p:nvSpPr>
        <p:spPr/>
        <p:txBody>
          <a:bodyPr lIns="45719" tIns="45720" rIns="45719" bIns="45720" anchor="t">
            <a:normAutofit/>
          </a:bodyPr>
          <a:lstStyle/>
          <a:p>
            <a:r>
              <a:rPr lang="en-US" dirty="0"/>
              <a:t>Let's explore some terms and acronyms used</a:t>
            </a:r>
          </a:p>
        </p:txBody>
      </p:sp>
      <p:sp>
        <p:nvSpPr>
          <p:cNvPr id="3" name="Text Placeholder 2">
            <a:extLst>
              <a:ext uri="{FF2B5EF4-FFF2-40B4-BE49-F238E27FC236}">
                <a16:creationId xmlns:a16="http://schemas.microsoft.com/office/drawing/2014/main" id="{8C2C3F86-E3AB-CEF4-CD69-8C2EE7799C83}"/>
              </a:ext>
            </a:extLst>
          </p:cNvPr>
          <p:cNvSpPr>
            <a:spLocks noGrp="1"/>
          </p:cNvSpPr>
          <p:nvPr>
            <p:ph type="body" idx="1"/>
          </p:nvPr>
        </p:nvSpPr>
        <p:spPr>
          <a:xfrm>
            <a:off x="671989" y="1417445"/>
            <a:ext cx="12095799" cy="5284791"/>
          </a:xfrm>
        </p:spPr>
        <p:txBody>
          <a:bodyPr lIns="45719" tIns="45720" rIns="45719" bIns="45720" anchor="t">
            <a:normAutofit/>
          </a:bodyPr>
          <a:lstStyle/>
          <a:p>
            <a:pPr marL="377825" indent="-377825"/>
            <a:r>
              <a:rPr lang="en-US" sz="1800" dirty="0">
                <a:solidFill>
                  <a:srgbClr val="435D60"/>
                </a:solidFill>
                <a:ea typeface="Lato"/>
                <a:cs typeface="Lato"/>
              </a:rPr>
              <a:t>Firstly, it's really important to be aware that terminology and acronyms used by young people change ALL the time. Some are also specific slang terms linked to an area or dialect...or even a term that students in a particular school tend to use!</a:t>
            </a:r>
            <a:endParaRPr lang="en-US" sz="1800" dirty="0">
              <a:ea typeface="Lato"/>
            </a:endParaRPr>
          </a:p>
          <a:p>
            <a:pPr marL="0" indent="0">
              <a:buNone/>
            </a:pPr>
            <a:endParaRPr lang="en-US" sz="1800" dirty="0">
              <a:solidFill>
                <a:srgbClr val="435D60"/>
              </a:solidFill>
              <a:ea typeface="Lato"/>
              <a:cs typeface="Lato"/>
            </a:endParaRPr>
          </a:p>
          <a:p>
            <a:pPr marL="377825" indent="-377825"/>
            <a:r>
              <a:rPr lang="en-US" sz="1800" dirty="0">
                <a:solidFill>
                  <a:srgbClr val="435D60"/>
                </a:solidFill>
                <a:ea typeface="Lato"/>
                <a:cs typeface="Lato"/>
              </a:rPr>
              <a:t>As Veema's schools are worldwide, you may well find that your students use terms that are very specific to the country you are in. International schools are likely to find a wide -ranging mix of terms used.</a:t>
            </a:r>
          </a:p>
          <a:p>
            <a:pPr marL="377825" indent="-377825"/>
            <a:r>
              <a:rPr lang="en-US" sz="1800" dirty="0">
                <a:solidFill>
                  <a:srgbClr val="435D60"/>
                </a:solidFill>
                <a:ea typeface="Lato"/>
                <a:cs typeface="Lato"/>
              </a:rPr>
              <a:t>Here are some examples:</a:t>
            </a:r>
          </a:p>
          <a:p>
            <a:pPr marL="377825" indent="-377825"/>
            <a:endParaRPr lang="en-US" sz="5600" b="1" dirty="0">
              <a:solidFill>
                <a:srgbClr val="435D60"/>
              </a:solidFill>
              <a:latin typeface="Lato"/>
              <a:ea typeface="Lato"/>
              <a:cs typeface="Lato"/>
            </a:endParaRPr>
          </a:p>
          <a:p>
            <a:pPr marL="0" indent="0">
              <a:buNone/>
            </a:pPr>
            <a:endParaRPr lang="en-US" sz="5600" b="1" dirty="0">
              <a:solidFill>
                <a:srgbClr val="435D60"/>
              </a:solidFill>
              <a:latin typeface="Lato"/>
              <a:ea typeface="Lato"/>
              <a:cs typeface="Lato"/>
            </a:endParaRPr>
          </a:p>
          <a:p>
            <a:pPr marL="377825" indent="-377825">
              <a:buNone/>
            </a:pPr>
            <a:endParaRPr lang="en-US" dirty="0">
              <a:ea typeface="Lato"/>
            </a:endParaRPr>
          </a:p>
          <a:p>
            <a:pPr marL="377825" indent="-377825">
              <a:buNone/>
            </a:pPr>
            <a:endParaRPr lang="en-US" sz="3500" b="1" dirty="0">
              <a:solidFill>
                <a:srgbClr val="435D60"/>
              </a:solidFill>
              <a:latin typeface="Lato"/>
              <a:ea typeface="Lato"/>
              <a:cs typeface="Lato"/>
            </a:endParaRPr>
          </a:p>
          <a:p>
            <a:pPr marL="377825" indent="-377825">
              <a:buNone/>
            </a:pPr>
            <a:endParaRPr lang="en-US" dirty="0">
              <a:ea typeface="Lato"/>
            </a:endParaRPr>
          </a:p>
          <a:p>
            <a:pPr marL="377825" indent="-377825">
              <a:buNone/>
            </a:pPr>
            <a:endParaRPr lang="en-US" dirty="0">
              <a:ea typeface="Lato"/>
            </a:endParaRPr>
          </a:p>
          <a:p>
            <a:pPr marL="377825" indent="-377825">
              <a:buNone/>
            </a:pPr>
            <a:endParaRPr lang="en-US" dirty="0"/>
          </a:p>
          <a:p>
            <a:pPr marL="377825" indent="-377825">
              <a:buNone/>
            </a:pPr>
            <a:endParaRPr lang="en-US" dirty="0"/>
          </a:p>
        </p:txBody>
      </p:sp>
      <p:graphicFrame>
        <p:nvGraphicFramePr>
          <p:cNvPr id="4" name="Table 3">
            <a:extLst>
              <a:ext uri="{FF2B5EF4-FFF2-40B4-BE49-F238E27FC236}">
                <a16:creationId xmlns:a16="http://schemas.microsoft.com/office/drawing/2014/main" id="{2AC334C6-9AEB-B0A9-FAC7-8B1D2203AFE9}"/>
              </a:ext>
            </a:extLst>
          </p:cNvPr>
          <p:cNvGraphicFramePr>
            <a:graphicFrameLocks noGrp="1"/>
          </p:cNvGraphicFramePr>
          <p:nvPr>
            <p:extLst>
              <p:ext uri="{D42A27DB-BD31-4B8C-83A1-F6EECF244321}">
                <p14:modId xmlns:p14="http://schemas.microsoft.com/office/powerpoint/2010/main" val="512248519"/>
              </p:ext>
            </p:extLst>
          </p:nvPr>
        </p:nvGraphicFramePr>
        <p:xfrm>
          <a:off x="994382" y="3703679"/>
          <a:ext cx="11450590" cy="2903324"/>
        </p:xfrm>
        <a:graphic>
          <a:graphicData uri="http://schemas.openxmlformats.org/drawingml/2006/table">
            <a:tbl>
              <a:tblPr firstRow="1" bandRow="1">
                <a:tableStyleId>{5940675A-B579-460E-94D1-54222C63F5DA}</a:tableStyleId>
              </a:tblPr>
              <a:tblGrid>
                <a:gridCol w="1702346">
                  <a:extLst>
                    <a:ext uri="{9D8B030D-6E8A-4147-A177-3AD203B41FA5}">
                      <a16:colId xmlns:a16="http://schemas.microsoft.com/office/drawing/2014/main" val="3729823728"/>
                    </a:ext>
                  </a:extLst>
                </a:gridCol>
                <a:gridCol w="9748244">
                  <a:extLst>
                    <a:ext uri="{9D8B030D-6E8A-4147-A177-3AD203B41FA5}">
                      <a16:colId xmlns:a16="http://schemas.microsoft.com/office/drawing/2014/main" val="959795284"/>
                    </a:ext>
                  </a:extLst>
                </a:gridCol>
              </a:tblGrid>
              <a:tr h="388724">
                <a:tc>
                  <a:txBody>
                    <a:bodyPr/>
                    <a:lstStyle/>
                    <a:p>
                      <a:pPr algn="l"/>
                      <a:r>
                        <a:rPr lang="en-US" sz="1600" dirty="0">
                          <a:solidFill>
                            <a:schemeClr val="tx1">
                              <a:lumMod val="49000"/>
                            </a:schemeClr>
                          </a:solidFill>
                          <a:latin typeface="Arial"/>
                        </a:rPr>
                        <a:t>Hentai</a:t>
                      </a:r>
                    </a:p>
                  </a:txBody>
                  <a:tcPr/>
                </a:tc>
                <a:tc>
                  <a:txBody>
                    <a:bodyPr/>
                    <a:lstStyle/>
                    <a:p>
                      <a:pPr lvl="1" algn="l"/>
                      <a:r>
                        <a:rPr lang="en-US" sz="1600" dirty="0">
                          <a:solidFill>
                            <a:schemeClr val="tx1">
                              <a:lumMod val="49000"/>
                            </a:schemeClr>
                          </a:solidFill>
                          <a:latin typeface="Arial"/>
                        </a:rPr>
                        <a:t>Anime Pornography</a:t>
                      </a:r>
                    </a:p>
                  </a:txBody>
                  <a:tcPr/>
                </a:tc>
                <a:extLst>
                  <a:ext uri="{0D108BD9-81ED-4DB2-BD59-A6C34878D82A}">
                    <a16:rowId xmlns:a16="http://schemas.microsoft.com/office/drawing/2014/main" val="937306169"/>
                  </a:ext>
                </a:extLst>
              </a:tr>
              <a:tr h="370840">
                <a:tc>
                  <a:txBody>
                    <a:bodyPr/>
                    <a:lstStyle/>
                    <a:p>
                      <a:pPr algn="l"/>
                      <a:r>
                        <a:rPr lang="en-US" sz="1600" dirty="0">
                          <a:solidFill>
                            <a:schemeClr val="tx1">
                              <a:lumMod val="49000"/>
                            </a:schemeClr>
                          </a:solidFill>
                          <a:latin typeface="Arial"/>
                        </a:rPr>
                        <a:t>Down in the DM</a:t>
                      </a:r>
                    </a:p>
                  </a:txBody>
                  <a:tcPr/>
                </a:tc>
                <a:tc>
                  <a:txBody>
                    <a:bodyPr/>
                    <a:lstStyle/>
                    <a:p>
                      <a:pPr lvl="1" algn="l"/>
                      <a:r>
                        <a:rPr lang="en-US" sz="1600" dirty="0">
                          <a:solidFill>
                            <a:schemeClr val="tx1">
                              <a:lumMod val="49000"/>
                            </a:schemeClr>
                          </a:solidFill>
                          <a:latin typeface="Arial"/>
                        </a:rPr>
                        <a:t>Direct messaging – usually to flirt</a:t>
                      </a:r>
                    </a:p>
                  </a:txBody>
                  <a:tcPr/>
                </a:tc>
                <a:extLst>
                  <a:ext uri="{0D108BD9-81ED-4DB2-BD59-A6C34878D82A}">
                    <a16:rowId xmlns:a16="http://schemas.microsoft.com/office/drawing/2014/main" val="3041461343"/>
                  </a:ext>
                </a:extLst>
              </a:tr>
              <a:tr h="370840">
                <a:tc>
                  <a:txBody>
                    <a:bodyPr/>
                    <a:lstStyle/>
                    <a:p>
                      <a:pPr algn="l"/>
                      <a:r>
                        <a:rPr lang="en-US" sz="1600" dirty="0">
                          <a:solidFill>
                            <a:schemeClr val="tx1">
                              <a:lumMod val="49000"/>
                            </a:schemeClr>
                          </a:solidFill>
                          <a:latin typeface="Arial"/>
                        </a:rPr>
                        <a:t>Bop</a:t>
                      </a:r>
                    </a:p>
                  </a:txBody>
                  <a:tcPr/>
                </a:tc>
                <a:tc>
                  <a:txBody>
                    <a:bodyPr/>
                    <a:lstStyle/>
                    <a:p>
                      <a:pPr lvl="1" algn="l"/>
                      <a:r>
                        <a:rPr lang="en-US" sz="1600" dirty="0">
                          <a:solidFill>
                            <a:schemeClr val="tx1">
                              <a:lumMod val="49000"/>
                            </a:schemeClr>
                          </a:solidFill>
                          <a:latin typeface="Arial"/>
                        </a:rPr>
                        <a:t>A promiscuous female  (often seen as a good thing – can mean specifically a woman who is open to giving oral sex)</a:t>
                      </a:r>
                    </a:p>
                  </a:txBody>
                  <a:tcPr/>
                </a:tc>
                <a:extLst>
                  <a:ext uri="{0D108BD9-81ED-4DB2-BD59-A6C34878D82A}">
                    <a16:rowId xmlns:a16="http://schemas.microsoft.com/office/drawing/2014/main" val="2066460837"/>
                  </a:ext>
                </a:extLst>
              </a:tr>
              <a:tr h="370840">
                <a:tc>
                  <a:txBody>
                    <a:bodyPr/>
                    <a:lstStyle/>
                    <a:p>
                      <a:pPr algn="l"/>
                      <a:r>
                        <a:rPr lang="en-US" sz="1600" dirty="0">
                          <a:solidFill>
                            <a:schemeClr val="tx1">
                              <a:lumMod val="49000"/>
                            </a:schemeClr>
                          </a:solidFill>
                          <a:latin typeface="Arial"/>
                        </a:rPr>
                        <a:t>Thot</a:t>
                      </a:r>
                    </a:p>
                  </a:txBody>
                  <a:tcPr/>
                </a:tc>
                <a:tc>
                  <a:txBody>
                    <a:bodyPr/>
                    <a:lstStyle/>
                    <a:p>
                      <a:pPr lvl="1" algn="l"/>
                      <a:r>
                        <a:rPr lang="en-US" sz="1600" dirty="0">
                          <a:solidFill>
                            <a:schemeClr val="tx1">
                              <a:lumMod val="49000"/>
                            </a:schemeClr>
                          </a:solidFill>
                          <a:latin typeface="Arial"/>
                        </a:rPr>
                        <a:t>A </a:t>
                      </a:r>
                      <a:r>
                        <a:rPr lang="en-US" sz="1600" err="1">
                          <a:solidFill>
                            <a:schemeClr val="tx1">
                              <a:lumMod val="49000"/>
                            </a:schemeClr>
                          </a:solidFill>
                          <a:latin typeface="Arial"/>
                        </a:rPr>
                        <a:t>promiscious</a:t>
                      </a:r>
                      <a:r>
                        <a:rPr lang="en-US" sz="1600" dirty="0">
                          <a:solidFill>
                            <a:schemeClr val="tx1">
                              <a:lumMod val="49000"/>
                            </a:schemeClr>
                          </a:solidFill>
                          <a:latin typeface="Arial"/>
                        </a:rPr>
                        <a:t> female (but in a bad way – like another word for slut!)</a:t>
                      </a:r>
                    </a:p>
                  </a:txBody>
                  <a:tcPr/>
                </a:tc>
                <a:extLst>
                  <a:ext uri="{0D108BD9-81ED-4DB2-BD59-A6C34878D82A}">
                    <a16:rowId xmlns:a16="http://schemas.microsoft.com/office/drawing/2014/main" val="4154824380"/>
                  </a:ext>
                </a:extLst>
              </a:tr>
              <a:tr h="370840">
                <a:tc>
                  <a:txBody>
                    <a:bodyPr/>
                    <a:lstStyle/>
                    <a:p>
                      <a:pPr algn="l"/>
                      <a:r>
                        <a:rPr lang="en-US" sz="1600" dirty="0">
                          <a:solidFill>
                            <a:schemeClr val="tx1">
                              <a:lumMod val="49000"/>
                            </a:schemeClr>
                          </a:solidFill>
                          <a:latin typeface="Arial"/>
                        </a:rPr>
                        <a:t>Thirsty</a:t>
                      </a:r>
                    </a:p>
                  </a:txBody>
                  <a:tcPr/>
                </a:tc>
                <a:tc>
                  <a:txBody>
                    <a:bodyPr/>
                    <a:lstStyle/>
                    <a:p>
                      <a:pPr lvl="1" algn="l"/>
                      <a:r>
                        <a:rPr lang="en-US" sz="1600" dirty="0">
                          <a:solidFill>
                            <a:schemeClr val="tx1">
                              <a:lumMod val="49000"/>
                            </a:schemeClr>
                          </a:solidFill>
                          <a:latin typeface="Arial"/>
                        </a:rPr>
                        <a:t>Desperate for attention, usually sexual attention</a:t>
                      </a:r>
                    </a:p>
                  </a:txBody>
                  <a:tcPr/>
                </a:tc>
                <a:extLst>
                  <a:ext uri="{0D108BD9-81ED-4DB2-BD59-A6C34878D82A}">
                    <a16:rowId xmlns:a16="http://schemas.microsoft.com/office/drawing/2014/main" val="1053027443"/>
                  </a:ext>
                </a:extLst>
              </a:tr>
              <a:tr h="370840">
                <a:tc>
                  <a:txBody>
                    <a:bodyPr/>
                    <a:lstStyle/>
                    <a:p>
                      <a:pPr algn="l"/>
                      <a:r>
                        <a:rPr lang="en-US" sz="1600" dirty="0">
                          <a:solidFill>
                            <a:schemeClr val="tx1">
                              <a:lumMod val="49000"/>
                            </a:schemeClr>
                          </a:solidFill>
                          <a:latin typeface="Arial"/>
                        </a:rPr>
                        <a:t>Thirst Traps </a:t>
                      </a:r>
                    </a:p>
                  </a:txBody>
                  <a:tcPr/>
                </a:tc>
                <a:tc>
                  <a:txBody>
                    <a:bodyPr/>
                    <a:lstStyle/>
                    <a:p>
                      <a:pPr lvl="1" algn="l">
                        <a:buNone/>
                      </a:pPr>
                      <a:r>
                        <a:rPr lang="en-US" sz="1600" b="0" i="0" u="none" strike="noStrike" noProof="0" dirty="0">
                          <a:solidFill>
                            <a:schemeClr val="tx1">
                              <a:lumMod val="49000"/>
                            </a:schemeClr>
                          </a:solidFill>
                          <a:latin typeface="Arial"/>
                        </a:rPr>
                        <a:t>A photograph (such as a selfie) or video shared for the purpose of attracting attention or desire. A thirst trap is always clearly posted or sent for the attention and admiration of one or more people. People might post thirst traps of themselves or others (e.g. a famous person)</a:t>
                      </a:r>
                    </a:p>
                  </a:txBody>
                  <a:tcPr/>
                </a:tc>
                <a:extLst>
                  <a:ext uri="{0D108BD9-81ED-4DB2-BD59-A6C34878D82A}">
                    <a16:rowId xmlns:a16="http://schemas.microsoft.com/office/drawing/2014/main" val="1960767939"/>
                  </a:ext>
                </a:extLst>
              </a:tr>
            </a:tbl>
          </a:graphicData>
        </a:graphic>
      </p:graphicFrame>
    </p:spTree>
    <p:extLst>
      <p:ext uri="{BB962C8B-B14F-4D97-AF65-F5344CB8AC3E}">
        <p14:creationId xmlns:p14="http://schemas.microsoft.com/office/powerpoint/2010/main" val="323698466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81A910-5214-E964-7AD7-E79843CF090F}"/>
              </a:ext>
            </a:extLst>
          </p:cNvPr>
          <p:cNvSpPr>
            <a:spLocks noGrp="1"/>
          </p:cNvSpPr>
          <p:nvPr>
            <p:ph type="title"/>
          </p:nvPr>
        </p:nvSpPr>
        <p:spPr/>
        <p:txBody>
          <a:bodyPr lIns="45719" tIns="45720" rIns="45719" bIns="45720" anchor="t">
            <a:normAutofit/>
          </a:bodyPr>
          <a:lstStyle/>
          <a:p>
            <a:r>
              <a:rPr lang="en-US" dirty="0"/>
              <a:t>Further terms and acronyms</a:t>
            </a:r>
          </a:p>
        </p:txBody>
      </p:sp>
      <p:sp>
        <p:nvSpPr>
          <p:cNvPr id="3" name="Text Placeholder 2">
            <a:extLst>
              <a:ext uri="{FF2B5EF4-FFF2-40B4-BE49-F238E27FC236}">
                <a16:creationId xmlns:a16="http://schemas.microsoft.com/office/drawing/2014/main" id="{8C2C3F86-E3AB-CEF4-CD69-8C2EE7799C83}"/>
              </a:ext>
            </a:extLst>
          </p:cNvPr>
          <p:cNvSpPr>
            <a:spLocks noGrp="1"/>
          </p:cNvSpPr>
          <p:nvPr>
            <p:ph type="body" idx="1"/>
          </p:nvPr>
        </p:nvSpPr>
        <p:spPr>
          <a:xfrm>
            <a:off x="671989" y="1417445"/>
            <a:ext cx="12095799" cy="5284791"/>
          </a:xfrm>
        </p:spPr>
        <p:txBody>
          <a:bodyPr lIns="45719" tIns="45720" rIns="45719" bIns="45720" anchor="t">
            <a:normAutofit/>
          </a:bodyPr>
          <a:lstStyle/>
          <a:p>
            <a:pPr marL="0" indent="0">
              <a:buNone/>
            </a:pPr>
            <a:endParaRPr lang="en-US" sz="1800" dirty="0">
              <a:solidFill>
                <a:srgbClr val="435D60"/>
              </a:solidFill>
              <a:ea typeface="Lato"/>
              <a:cs typeface="Lato"/>
            </a:endParaRPr>
          </a:p>
          <a:p>
            <a:pPr marL="0" indent="0">
              <a:buNone/>
            </a:pPr>
            <a:r>
              <a:rPr lang="en-US" sz="1800" dirty="0">
                <a:solidFill>
                  <a:srgbClr val="435D60"/>
                </a:solidFill>
                <a:ea typeface="Lato"/>
                <a:cs typeface="Lato"/>
              </a:rPr>
              <a:t>Here are some examples:</a:t>
            </a:r>
          </a:p>
          <a:p>
            <a:pPr marL="377825" indent="-377825">
              <a:buNone/>
            </a:pPr>
            <a:endParaRPr lang="en-US" dirty="0">
              <a:ea typeface="Lato"/>
            </a:endParaRPr>
          </a:p>
          <a:p>
            <a:pPr marL="377825" indent="-377825">
              <a:buNone/>
            </a:pPr>
            <a:endParaRPr lang="en-US" sz="3500" b="1" dirty="0">
              <a:solidFill>
                <a:srgbClr val="435D60"/>
              </a:solidFill>
              <a:latin typeface="Lato"/>
              <a:ea typeface="Lato"/>
              <a:cs typeface="Lato"/>
            </a:endParaRPr>
          </a:p>
          <a:p>
            <a:pPr marL="377825" indent="-377825">
              <a:buNone/>
            </a:pPr>
            <a:endParaRPr lang="en-US" dirty="0">
              <a:ea typeface="Lato"/>
            </a:endParaRPr>
          </a:p>
          <a:p>
            <a:pPr marL="377825" indent="-377825">
              <a:buNone/>
            </a:pPr>
            <a:endParaRPr lang="en-US" dirty="0">
              <a:ea typeface="Lato"/>
            </a:endParaRPr>
          </a:p>
          <a:p>
            <a:pPr marL="377825" indent="-377825">
              <a:buNone/>
            </a:pPr>
            <a:endParaRPr lang="en-US" dirty="0">
              <a:ea typeface="Lato"/>
            </a:endParaRPr>
          </a:p>
          <a:p>
            <a:pPr marL="377825" indent="-377825">
              <a:buNone/>
            </a:pPr>
            <a:endParaRPr lang="en-US" dirty="0">
              <a:ea typeface="Lato"/>
            </a:endParaRPr>
          </a:p>
          <a:p>
            <a:pPr marL="377825" indent="-377825">
              <a:buNone/>
            </a:pPr>
            <a:endParaRPr lang="en-US" dirty="0">
              <a:ea typeface="Lato"/>
            </a:endParaRPr>
          </a:p>
          <a:p>
            <a:pPr marL="377825" indent="-377825"/>
            <a:r>
              <a:rPr lang="en-US" dirty="0">
                <a:ea typeface="Lato"/>
              </a:rPr>
              <a:t>Can you take a moment to think of any you are aware of?</a:t>
            </a:r>
          </a:p>
        </p:txBody>
      </p:sp>
      <p:graphicFrame>
        <p:nvGraphicFramePr>
          <p:cNvPr id="4" name="Table 3">
            <a:extLst>
              <a:ext uri="{FF2B5EF4-FFF2-40B4-BE49-F238E27FC236}">
                <a16:creationId xmlns:a16="http://schemas.microsoft.com/office/drawing/2014/main" id="{2AC334C6-9AEB-B0A9-FAC7-8B1D2203AFE9}"/>
              </a:ext>
            </a:extLst>
          </p:cNvPr>
          <p:cNvGraphicFramePr>
            <a:graphicFrameLocks noGrp="1"/>
          </p:cNvGraphicFramePr>
          <p:nvPr>
            <p:extLst>
              <p:ext uri="{D42A27DB-BD31-4B8C-83A1-F6EECF244321}">
                <p14:modId xmlns:p14="http://schemas.microsoft.com/office/powerpoint/2010/main" val="662899201"/>
              </p:ext>
            </p:extLst>
          </p:nvPr>
        </p:nvGraphicFramePr>
        <p:xfrm>
          <a:off x="996192" y="2442808"/>
          <a:ext cx="11450589" cy="2918289"/>
        </p:xfrm>
        <a:graphic>
          <a:graphicData uri="http://schemas.openxmlformats.org/drawingml/2006/table">
            <a:tbl>
              <a:tblPr firstRow="1" bandRow="1">
                <a:tableStyleId>{5940675A-B579-460E-94D1-54222C63F5DA}</a:tableStyleId>
              </a:tblPr>
              <a:tblGrid>
                <a:gridCol w="2091071">
                  <a:extLst>
                    <a:ext uri="{9D8B030D-6E8A-4147-A177-3AD203B41FA5}">
                      <a16:colId xmlns:a16="http://schemas.microsoft.com/office/drawing/2014/main" val="3729823728"/>
                    </a:ext>
                  </a:extLst>
                </a:gridCol>
                <a:gridCol w="9359518">
                  <a:extLst>
                    <a:ext uri="{9D8B030D-6E8A-4147-A177-3AD203B41FA5}">
                      <a16:colId xmlns:a16="http://schemas.microsoft.com/office/drawing/2014/main" val="959795284"/>
                    </a:ext>
                  </a:extLst>
                </a:gridCol>
              </a:tblGrid>
              <a:tr h="647529">
                <a:tc>
                  <a:txBody>
                    <a:bodyPr/>
                    <a:lstStyle/>
                    <a:p>
                      <a:pPr lvl="0" algn="l">
                        <a:buNone/>
                      </a:pPr>
                      <a:r>
                        <a:rPr lang="en-US" sz="1600" dirty="0">
                          <a:solidFill>
                            <a:schemeClr val="tx1">
                              <a:lumMod val="49000"/>
                            </a:schemeClr>
                          </a:solidFill>
                          <a:latin typeface="Arial"/>
                        </a:rPr>
                        <a:t>Pron or (emoji of a prawn)</a:t>
                      </a:r>
                    </a:p>
                  </a:txBody>
                  <a:tcPr/>
                </a:tc>
                <a:tc>
                  <a:txBody>
                    <a:bodyPr/>
                    <a:lstStyle/>
                    <a:p>
                      <a:pPr lvl="1" algn="l"/>
                      <a:r>
                        <a:rPr lang="en-US" sz="1600" dirty="0">
                          <a:solidFill>
                            <a:schemeClr val="tx1">
                              <a:lumMod val="49000"/>
                            </a:schemeClr>
                          </a:solidFill>
                          <a:latin typeface="Arial"/>
                        </a:rPr>
                        <a:t>Pornography</a:t>
                      </a:r>
                    </a:p>
                  </a:txBody>
                  <a:tcPr/>
                </a:tc>
                <a:extLst>
                  <a:ext uri="{0D108BD9-81ED-4DB2-BD59-A6C34878D82A}">
                    <a16:rowId xmlns:a16="http://schemas.microsoft.com/office/drawing/2014/main" val="937306169"/>
                  </a:ext>
                </a:extLst>
              </a:tr>
              <a:tr h="370840">
                <a:tc>
                  <a:txBody>
                    <a:bodyPr/>
                    <a:lstStyle/>
                    <a:p>
                      <a:pPr algn="l"/>
                      <a:r>
                        <a:rPr lang="en-US" sz="1600" dirty="0">
                          <a:solidFill>
                            <a:schemeClr val="tx1">
                              <a:lumMod val="49000"/>
                            </a:schemeClr>
                          </a:solidFill>
                          <a:latin typeface="Arial"/>
                        </a:rPr>
                        <a:t>P4P</a:t>
                      </a:r>
                    </a:p>
                  </a:txBody>
                  <a:tcPr/>
                </a:tc>
                <a:tc>
                  <a:txBody>
                    <a:bodyPr/>
                    <a:lstStyle/>
                    <a:p>
                      <a:pPr lvl="1" algn="l"/>
                      <a:r>
                        <a:rPr lang="en-US" sz="1600" dirty="0">
                          <a:solidFill>
                            <a:schemeClr val="tx1">
                              <a:lumMod val="49000"/>
                            </a:schemeClr>
                          </a:solidFill>
                          <a:latin typeface="Arial"/>
                        </a:rPr>
                        <a:t>Pic for Pic – sharing nudes</a:t>
                      </a:r>
                    </a:p>
                  </a:txBody>
                  <a:tcPr/>
                </a:tc>
                <a:extLst>
                  <a:ext uri="{0D108BD9-81ED-4DB2-BD59-A6C34878D82A}">
                    <a16:rowId xmlns:a16="http://schemas.microsoft.com/office/drawing/2014/main" val="3041461343"/>
                  </a:ext>
                </a:extLst>
              </a:tr>
              <a:tr h="370840">
                <a:tc>
                  <a:txBody>
                    <a:bodyPr/>
                    <a:lstStyle/>
                    <a:p>
                      <a:pPr algn="l"/>
                      <a:r>
                        <a:rPr lang="en-US" sz="1600" dirty="0">
                          <a:solidFill>
                            <a:schemeClr val="tx1">
                              <a:lumMod val="49000"/>
                            </a:schemeClr>
                          </a:solidFill>
                          <a:latin typeface="Arial"/>
                        </a:rPr>
                        <a:t>D2F</a:t>
                      </a:r>
                    </a:p>
                  </a:txBody>
                  <a:tcPr/>
                </a:tc>
                <a:tc>
                  <a:txBody>
                    <a:bodyPr/>
                    <a:lstStyle/>
                    <a:p>
                      <a:pPr lvl="1" algn="l"/>
                      <a:r>
                        <a:rPr lang="en-US" sz="1600" dirty="0">
                          <a:solidFill>
                            <a:schemeClr val="tx1">
                              <a:lumMod val="49000"/>
                            </a:schemeClr>
                          </a:solidFill>
                          <a:latin typeface="Arial"/>
                        </a:rPr>
                        <a:t>'Down to F*ck' - up for sex</a:t>
                      </a:r>
                    </a:p>
                  </a:txBody>
                  <a:tcPr/>
                </a:tc>
                <a:extLst>
                  <a:ext uri="{0D108BD9-81ED-4DB2-BD59-A6C34878D82A}">
                    <a16:rowId xmlns:a16="http://schemas.microsoft.com/office/drawing/2014/main" val="2066460837"/>
                  </a:ext>
                </a:extLst>
              </a:tr>
              <a:tr h="370840">
                <a:tc>
                  <a:txBody>
                    <a:bodyPr/>
                    <a:lstStyle/>
                    <a:p>
                      <a:pPr algn="l"/>
                      <a:r>
                        <a:rPr lang="en-US" sz="1600" dirty="0">
                          <a:solidFill>
                            <a:schemeClr val="tx1">
                              <a:lumMod val="49000"/>
                            </a:schemeClr>
                          </a:solidFill>
                          <a:latin typeface="Arial"/>
                        </a:rPr>
                        <a:t>U up?</a:t>
                      </a:r>
                    </a:p>
                  </a:txBody>
                  <a:tcPr/>
                </a:tc>
                <a:tc>
                  <a:txBody>
                    <a:bodyPr/>
                    <a:lstStyle/>
                    <a:p>
                      <a:pPr lvl="1" algn="l"/>
                      <a:r>
                        <a:rPr lang="en-US" sz="1600" dirty="0">
                          <a:solidFill>
                            <a:schemeClr val="tx1">
                              <a:lumMod val="49000"/>
                            </a:schemeClr>
                          </a:solidFill>
                          <a:latin typeface="Arial"/>
                        </a:rPr>
                        <a:t>Usually a greeting in the middle of the night, with the insinuation that because it's night, there is a proposition of sex, or at least sexual talk</a:t>
                      </a:r>
                    </a:p>
                  </a:txBody>
                  <a:tcPr/>
                </a:tc>
                <a:extLst>
                  <a:ext uri="{0D108BD9-81ED-4DB2-BD59-A6C34878D82A}">
                    <a16:rowId xmlns:a16="http://schemas.microsoft.com/office/drawing/2014/main" val="4154824380"/>
                  </a:ext>
                </a:extLst>
              </a:tr>
              <a:tr h="370840">
                <a:tc>
                  <a:txBody>
                    <a:bodyPr/>
                    <a:lstStyle/>
                    <a:p>
                      <a:pPr algn="l"/>
                      <a:r>
                        <a:rPr lang="en-US" sz="1600" dirty="0">
                          <a:solidFill>
                            <a:schemeClr val="tx1">
                              <a:lumMod val="49000"/>
                            </a:schemeClr>
                          </a:solidFill>
                          <a:latin typeface="Arial"/>
                        </a:rPr>
                        <a:t>PW, MOS, DOS, POS, P911, P999</a:t>
                      </a:r>
                    </a:p>
                  </a:txBody>
                  <a:tcPr/>
                </a:tc>
                <a:tc>
                  <a:txBody>
                    <a:bodyPr/>
                    <a:lstStyle/>
                    <a:p>
                      <a:pPr lvl="1" algn="l"/>
                      <a:r>
                        <a:rPr lang="en-US" sz="1600" dirty="0">
                          <a:solidFill>
                            <a:schemeClr val="tx1">
                              <a:lumMod val="49000"/>
                            </a:schemeClr>
                          </a:solidFill>
                          <a:latin typeface="Arial"/>
                        </a:rPr>
                        <a:t>All of these are to indicate that parents are monitoring, watching or in the room</a:t>
                      </a:r>
                    </a:p>
                  </a:txBody>
                  <a:tcPr/>
                </a:tc>
                <a:extLst>
                  <a:ext uri="{0D108BD9-81ED-4DB2-BD59-A6C34878D82A}">
                    <a16:rowId xmlns:a16="http://schemas.microsoft.com/office/drawing/2014/main" val="1053027443"/>
                  </a:ext>
                </a:extLst>
              </a:tr>
              <a:tr h="370840">
                <a:tc>
                  <a:txBody>
                    <a:bodyPr/>
                    <a:lstStyle/>
                    <a:p>
                      <a:pPr algn="l"/>
                      <a:r>
                        <a:rPr lang="en-US" sz="1600" dirty="0">
                          <a:solidFill>
                            <a:schemeClr val="tx1">
                              <a:lumMod val="49000"/>
                            </a:schemeClr>
                          </a:solidFill>
                          <a:latin typeface="Arial"/>
                        </a:rPr>
                        <a:t>NSFW</a:t>
                      </a:r>
                    </a:p>
                  </a:txBody>
                  <a:tcPr/>
                </a:tc>
                <a:tc>
                  <a:txBody>
                    <a:bodyPr/>
                    <a:lstStyle/>
                    <a:p>
                      <a:pPr lvl="1" algn="l">
                        <a:buNone/>
                      </a:pPr>
                      <a:r>
                        <a:rPr lang="en-US" sz="1600" b="0" i="0" u="none" strike="noStrike" noProof="0" dirty="0">
                          <a:solidFill>
                            <a:schemeClr val="tx1">
                              <a:lumMod val="49000"/>
                            </a:schemeClr>
                          </a:solidFill>
                          <a:latin typeface="Arial"/>
                        </a:rPr>
                        <a:t>'Not Safe for Work' - indicating sexual content</a:t>
                      </a:r>
                    </a:p>
                  </a:txBody>
                  <a:tcPr/>
                </a:tc>
                <a:extLst>
                  <a:ext uri="{0D108BD9-81ED-4DB2-BD59-A6C34878D82A}">
                    <a16:rowId xmlns:a16="http://schemas.microsoft.com/office/drawing/2014/main" val="1960767939"/>
                  </a:ext>
                </a:extLst>
              </a:tr>
            </a:tbl>
          </a:graphicData>
        </a:graphic>
      </p:graphicFrame>
    </p:spTree>
    <p:extLst>
      <p:ext uri="{BB962C8B-B14F-4D97-AF65-F5344CB8AC3E}">
        <p14:creationId xmlns:p14="http://schemas.microsoft.com/office/powerpoint/2010/main" val="3666755917"/>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D68FF-841F-2BCE-C7C7-8AA626CAC422}"/>
              </a:ext>
            </a:extLst>
          </p:cNvPr>
          <p:cNvSpPr>
            <a:spLocks noGrp="1"/>
          </p:cNvSpPr>
          <p:nvPr>
            <p:ph type="title"/>
          </p:nvPr>
        </p:nvSpPr>
        <p:spPr>
          <a:xfrm>
            <a:off x="671989" y="799726"/>
            <a:ext cx="12095799" cy="1256149"/>
          </a:xfrm>
        </p:spPr>
        <p:txBody>
          <a:bodyPr lIns="45719" tIns="45720" rIns="45719" bIns="45720" anchor="t">
            <a:normAutofit/>
          </a:bodyPr>
          <a:lstStyle/>
          <a:p>
            <a:r>
              <a:rPr lang="en-GB" dirty="0"/>
              <a:t>How might this arise in Primary settings?</a:t>
            </a:r>
          </a:p>
        </p:txBody>
      </p:sp>
      <p:sp>
        <p:nvSpPr>
          <p:cNvPr id="3" name="Text Placeholder 2">
            <a:extLst>
              <a:ext uri="{FF2B5EF4-FFF2-40B4-BE49-F238E27FC236}">
                <a16:creationId xmlns:a16="http://schemas.microsoft.com/office/drawing/2014/main" id="{4E95E478-4087-9702-FAE0-E34C5ADE9454}"/>
              </a:ext>
            </a:extLst>
          </p:cNvPr>
          <p:cNvSpPr>
            <a:spLocks noGrp="1"/>
          </p:cNvSpPr>
          <p:nvPr>
            <p:ph type="body" idx="1"/>
          </p:nvPr>
        </p:nvSpPr>
        <p:spPr>
          <a:xfrm>
            <a:off x="671989" y="1778332"/>
            <a:ext cx="7279257" cy="4701320"/>
          </a:xfrm>
        </p:spPr>
        <p:txBody>
          <a:bodyPr lIns="45719" tIns="45720" rIns="45719" bIns="45720" anchor="t">
            <a:normAutofit fontScale="85000" lnSpcReduction="20000"/>
          </a:bodyPr>
          <a:lstStyle/>
          <a:p>
            <a:pPr marL="377825" indent="-377825"/>
            <a:r>
              <a:rPr lang="en-GB" dirty="0"/>
              <a:t>It's vital not to see this as a secondary only issue!</a:t>
            </a:r>
            <a:endParaRPr lang="en-US" dirty="0"/>
          </a:p>
          <a:p>
            <a:pPr marL="377825" indent="-377825"/>
            <a:endParaRPr lang="en-GB" dirty="0"/>
          </a:p>
          <a:p>
            <a:pPr marL="377825" indent="-377825"/>
            <a:r>
              <a:rPr lang="en-GB" dirty="0"/>
              <a:t>Many children will have their own phones and devices in primary school and many families will be unclear on the risks of using WhatsApp for example.</a:t>
            </a:r>
          </a:p>
          <a:p>
            <a:pPr marL="0" indent="0">
              <a:buNone/>
            </a:pPr>
            <a:endParaRPr lang="en-GB" dirty="0"/>
          </a:p>
          <a:p>
            <a:pPr marL="377825" indent="-377825"/>
            <a:r>
              <a:rPr lang="en-GB" dirty="0"/>
              <a:t>As children start to take themselves to and from school, parents/carers are likely to provide them with devices. Children who are boarding are even more likely to have access to devices in order to communicate with their families.</a:t>
            </a:r>
          </a:p>
          <a:p>
            <a:pPr marL="0" indent="0">
              <a:buNone/>
            </a:pPr>
            <a:endParaRPr lang="en-GB" dirty="0"/>
          </a:p>
          <a:p>
            <a:pPr marL="377825" indent="-377825"/>
            <a:r>
              <a:rPr lang="en-GB" dirty="0"/>
              <a:t>However, many families will not have considered filtering and monitoring or putting any parental safety settings on the devices!</a:t>
            </a:r>
          </a:p>
        </p:txBody>
      </p:sp>
      <p:pic>
        <p:nvPicPr>
          <p:cNvPr id="4" name="Picture 3" descr="Two children with smartphone">
            <a:extLst>
              <a:ext uri="{FF2B5EF4-FFF2-40B4-BE49-F238E27FC236}">
                <a16:creationId xmlns:a16="http://schemas.microsoft.com/office/drawing/2014/main" id="{2A72D5A5-3D73-01D5-6ED9-5D51F50D515D}"/>
              </a:ext>
            </a:extLst>
          </p:cNvPr>
          <p:cNvPicPr>
            <a:picLocks noChangeAspect="1"/>
          </p:cNvPicPr>
          <p:nvPr/>
        </p:nvPicPr>
        <p:blipFill>
          <a:blip r:embed="rId2"/>
          <a:stretch>
            <a:fillRect/>
          </a:stretch>
        </p:blipFill>
        <p:spPr>
          <a:xfrm>
            <a:off x="7949512" y="2279257"/>
            <a:ext cx="5925902" cy="3949524"/>
          </a:xfrm>
          <a:prstGeom prst="rect">
            <a:avLst/>
          </a:prstGeom>
        </p:spPr>
      </p:pic>
    </p:spTree>
    <p:extLst>
      <p:ext uri="{BB962C8B-B14F-4D97-AF65-F5344CB8AC3E}">
        <p14:creationId xmlns:p14="http://schemas.microsoft.com/office/powerpoint/2010/main" val="59763693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6F543-9FAB-3791-152C-8B13055D40C2}"/>
              </a:ext>
            </a:extLst>
          </p:cNvPr>
          <p:cNvSpPr>
            <a:spLocks noGrp="1"/>
          </p:cNvSpPr>
          <p:nvPr>
            <p:ph type="title"/>
          </p:nvPr>
        </p:nvSpPr>
        <p:spPr>
          <a:xfrm>
            <a:off x="-1309729" y="632012"/>
            <a:ext cx="12095799" cy="1256149"/>
          </a:xfrm>
        </p:spPr>
        <p:txBody>
          <a:bodyPr lIns="45719" tIns="45720" rIns="45719" bIns="45720" anchor="t">
            <a:normAutofit/>
          </a:bodyPr>
          <a:lstStyle/>
          <a:p>
            <a:r>
              <a:rPr lang="en-GB" dirty="0"/>
              <a:t>What might we see?</a:t>
            </a:r>
          </a:p>
        </p:txBody>
      </p:sp>
      <p:sp>
        <p:nvSpPr>
          <p:cNvPr id="3" name="Text Placeholder 2">
            <a:extLst>
              <a:ext uri="{FF2B5EF4-FFF2-40B4-BE49-F238E27FC236}">
                <a16:creationId xmlns:a16="http://schemas.microsoft.com/office/drawing/2014/main" id="{68903517-E6E5-047C-D2E2-077ABA91C6C8}"/>
              </a:ext>
            </a:extLst>
          </p:cNvPr>
          <p:cNvSpPr>
            <a:spLocks noGrp="1"/>
          </p:cNvSpPr>
          <p:nvPr>
            <p:ph type="body" idx="1"/>
          </p:nvPr>
        </p:nvSpPr>
        <p:spPr>
          <a:xfrm>
            <a:off x="671989" y="1610433"/>
            <a:ext cx="7913176" cy="5142530"/>
          </a:xfrm>
        </p:spPr>
        <p:txBody>
          <a:bodyPr lIns="45719" tIns="45720" rIns="45719" bIns="45720" anchor="t">
            <a:normAutofit/>
          </a:bodyPr>
          <a:lstStyle/>
          <a:p>
            <a:pPr marL="377825" indent="-377825"/>
            <a:r>
              <a:rPr lang="en-GB" sz="1800" dirty="0"/>
              <a:t>Lots of sexual behaviours online can start to emerge as fairly innocuous childlike themes...</a:t>
            </a:r>
            <a:endParaRPr lang="en-US" sz="1800"/>
          </a:p>
          <a:p>
            <a:pPr marL="377825" indent="-377825"/>
            <a:endParaRPr lang="en-GB" sz="1800" dirty="0"/>
          </a:p>
          <a:p>
            <a:pPr marL="377825" indent="-377825"/>
            <a:r>
              <a:rPr lang="en-GB" sz="1800" dirty="0"/>
              <a:t>For example, children getting into anime – and then falling down the </a:t>
            </a:r>
            <a:r>
              <a:rPr lang="en-GB" sz="1800" err="1"/>
              <a:t>rabbithole</a:t>
            </a:r>
            <a:r>
              <a:rPr lang="en-GB" sz="1800" dirty="0"/>
              <a:t>. They might be sent increasingly adult anime from friends and contacts online.</a:t>
            </a:r>
          </a:p>
          <a:p>
            <a:pPr marL="377825" indent="-377825"/>
            <a:endParaRPr lang="en-GB" sz="1800" dirty="0"/>
          </a:p>
          <a:p>
            <a:pPr marL="377825" indent="-377825"/>
            <a:r>
              <a:rPr lang="en-GB" sz="1800" dirty="0"/>
              <a:t>For example, </a:t>
            </a:r>
            <a:r>
              <a:rPr lang="en-GB" sz="1800" dirty="0" err="1"/>
              <a:t>furries</a:t>
            </a:r>
            <a:r>
              <a:rPr lang="en-GB" sz="1800" dirty="0"/>
              <a:t> – it's very normal for children to have an interest in animals as they grow up – they might have a favourite animal, such as Unicorns, Llamas, Narwhals, hedgehogs etc. As they get older, they might identify as a furry, and enjoy dressing as an animal, with bunny ears, drawing on whiskers etc. This is fairly normal and not necessarily harmful...</a:t>
            </a:r>
          </a:p>
          <a:p>
            <a:pPr marL="0" indent="0">
              <a:buNone/>
            </a:pPr>
            <a:endParaRPr lang="en-GB" sz="1800" dirty="0"/>
          </a:p>
          <a:p>
            <a:pPr marL="377825" indent="-377825"/>
            <a:r>
              <a:rPr lang="en-GB" sz="1800" dirty="0"/>
              <a:t>However, exploring these communities online can lead to 'furry porn' or stumbling across kinks involving adults dressing as animals.</a:t>
            </a:r>
          </a:p>
        </p:txBody>
      </p:sp>
      <p:pic>
        <p:nvPicPr>
          <p:cNvPr id="5" name="Picture 4" descr="A screenshot of a website&#10;&#10;Description automatically generated">
            <a:extLst>
              <a:ext uri="{FF2B5EF4-FFF2-40B4-BE49-F238E27FC236}">
                <a16:creationId xmlns:a16="http://schemas.microsoft.com/office/drawing/2014/main" id="{FC4F292C-16C8-AFAB-85E5-3ED68E55DD3B}"/>
              </a:ext>
            </a:extLst>
          </p:cNvPr>
          <p:cNvPicPr>
            <a:picLocks noChangeAspect="1"/>
          </p:cNvPicPr>
          <p:nvPr/>
        </p:nvPicPr>
        <p:blipFill>
          <a:blip r:embed="rId2"/>
          <a:srcRect l="9921" t="25334" r="47972" b="10729"/>
          <a:stretch/>
        </p:blipFill>
        <p:spPr>
          <a:xfrm>
            <a:off x="8578532" y="2060"/>
            <a:ext cx="4892899" cy="4707207"/>
          </a:xfrm>
          <a:prstGeom prst="rect">
            <a:avLst/>
          </a:prstGeom>
        </p:spPr>
      </p:pic>
      <p:pic>
        <p:nvPicPr>
          <p:cNvPr id="7" name="Picture 6" descr="A screenshot of a video game&#10;&#10;Description automatically generated">
            <a:extLst>
              <a:ext uri="{FF2B5EF4-FFF2-40B4-BE49-F238E27FC236}">
                <a16:creationId xmlns:a16="http://schemas.microsoft.com/office/drawing/2014/main" id="{7FEEB6D3-9B26-6B03-5E11-EFAF6B0EACD6}"/>
              </a:ext>
            </a:extLst>
          </p:cNvPr>
          <p:cNvPicPr>
            <a:picLocks noChangeAspect="1"/>
          </p:cNvPicPr>
          <p:nvPr/>
        </p:nvPicPr>
        <p:blipFill>
          <a:blip r:embed="rId3"/>
          <a:srcRect l="4511" t="16316" r="36591" b="17635"/>
          <a:stretch/>
        </p:blipFill>
        <p:spPr>
          <a:xfrm>
            <a:off x="8731499" y="4710442"/>
            <a:ext cx="4741185" cy="3231777"/>
          </a:xfrm>
          <a:prstGeom prst="rect">
            <a:avLst/>
          </a:prstGeom>
        </p:spPr>
      </p:pic>
    </p:spTree>
    <p:extLst>
      <p:ext uri="{BB962C8B-B14F-4D97-AF65-F5344CB8AC3E}">
        <p14:creationId xmlns:p14="http://schemas.microsoft.com/office/powerpoint/2010/main" val="3122828975"/>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AC19F8-5AD3-BDC6-E780-F1AE509C3AAC}"/>
              </a:ext>
            </a:extLst>
          </p:cNvPr>
          <p:cNvSpPr>
            <a:spLocks noGrp="1"/>
          </p:cNvSpPr>
          <p:nvPr>
            <p:ph type="title"/>
          </p:nvPr>
        </p:nvSpPr>
        <p:spPr/>
        <p:txBody>
          <a:bodyPr lIns="45719" tIns="45720" rIns="45719" bIns="45720" anchor="t">
            <a:normAutofit fontScale="90000"/>
          </a:bodyPr>
          <a:lstStyle/>
          <a:p>
            <a:r>
              <a:rPr lang="en-GB" dirty="0"/>
              <a:t>Trends and ways of using social media to explore sexuality and sexual behaviour</a:t>
            </a:r>
          </a:p>
        </p:txBody>
      </p:sp>
      <p:sp>
        <p:nvSpPr>
          <p:cNvPr id="3" name="Text Placeholder 2">
            <a:extLst>
              <a:ext uri="{FF2B5EF4-FFF2-40B4-BE49-F238E27FC236}">
                <a16:creationId xmlns:a16="http://schemas.microsoft.com/office/drawing/2014/main" id="{20EA58C7-57F7-1C77-A573-A7F9A3C74366}"/>
              </a:ext>
            </a:extLst>
          </p:cNvPr>
          <p:cNvSpPr>
            <a:spLocks noGrp="1"/>
          </p:cNvSpPr>
          <p:nvPr>
            <p:ph type="body" idx="1"/>
          </p:nvPr>
        </p:nvSpPr>
        <p:spPr/>
        <p:txBody>
          <a:bodyPr lIns="45719" tIns="45720" rIns="45719" bIns="45720" anchor="t">
            <a:normAutofit/>
          </a:bodyPr>
          <a:lstStyle/>
          <a:p>
            <a:pPr marL="377825" indent="-377825"/>
            <a:r>
              <a:rPr lang="en-GB"/>
              <a:t>BBF rating</a:t>
            </a:r>
            <a:endParaRPr lang="en-GB" dirty="0"/>
          </a:p>
          <a:p>
            <a:pPr marL="377825" indent="-377825"/>
            <a:r>
              <a:rPr lang="en-GB" dirty="0" err="1"/>
              <a:t>Baitout</a:t>
            </a:r>
            <a:r>
              <a:rPr lang="en-GB" dirty="0"/>
              <a:t> pages</a:t>
            </a:r>
          </a:p>
          <a:p>
            <a:pPr marL="377825" indent="-377825"/>
            <a:r>
              <a:rPr lang="en-GB" dirty="0"/>
              <a:t>'Outing' someone as LGBTQ+ by tagging them in comments</a:t>
            </a:r>
          </a:p>
          <a:p>
            <a:pPr marL="377825" indent="-377825"/>
            <a:r>
              <a:rPr lang="en-GB"/>
              <a:t>Challenging others on TikTok</a:t>
            </a:r>
            <a:endParaRPr lang="en-GB" dirty="0"/>
          </a:p>
          <a:p>
            <a:pPr marL="377825" indent="-377825"/>
            <a:r>
              <a:rPr lang="en-GB" dirty="0"/>
              <a:t>TikTok dance crazes</a:t>
            </a:r>
          </a:p>
          <a:p>
            <a:pPr marL="377825" indent="-377825"/>
            <a:r>
              <a:rPr lang="en-GB" dirty="0"/>
              <a:t>'The Pencil Test' - but filmed online!</a:t>
            </a:r>
          </a:p>
          <a:p>
            <a:pPr marL="377825" indent="-377825"/>
            <a:r>
              <a:rPr lang="en-GB" dirty="0"/>
              <a:t>As puberty begins, we might see the starkest difference between a child's chronological age and developmental age – this can present a risky time, particularly if they broadcast about their own lives on </a:t>
            </a:r>
            <a:r>
              <a:rPr lang="en-GB" dirty="0" err="1"/>
              <a:t>Youtube</a:t>
            </a:r>
            <a:r>
              <a:rPr lang="en-GB" dirty="0"/>
              <a:t> or similar.</a:t>
            </a:r>
          </a:p>
        </p:txBody>
      </p:sp>
    </p:spTree>
    <p:extLst>
      <p:ext uri="{BB962C8B-B14F-4D97-AF65-F5344CB8AC3E}">
        <p14:creationId xmlns:p14="http://schemas.microsoft.com/office/powerpoint/2010/main" val="3247290696"/>
      </p:ext>
    </p:extLst>
  </p:cSld>
  <p:clrMapOvr>
    <a:masterClrMapping/>
  </p:clrMapOvr>
  <p:transition spd="med"/>
</p:sld>
</file>

<file path=ppt/theme/theme1.xml><?xml version="1.0" encoding="utf-8"?>
<a:theme xmlns:a="http://schemas.openxmlformats.org/drawingml/2006/main" name="Executive">
  <a:themeElements>
    <a:clrScheme name="Executive">
      <a:dk1>
        <a:srgbClr val="3E3F3E"/>
      </a:dk1>
      <a:lt1>
        <a:srgbClr val="3F013F"/>
      </a:lt1>
      <a:dk2>
        <a:srgbClr val="A7A7A7"/>
      </a:dk2>
      <a:lt2>
        <a:srgbClr val="535353"/>
      </a:lt2>
      <a:accent1>
        <a:srgbClr val="7FB700"/>
      </a:accent1>
      <a:accent2>
        <a:srgbClr val="9C5252"/>
      </a:accent2>
      <a:accent3>
        <a:srgbClr val="E68422"/>
      </a:accent3>
      <a:accent4>
        <a:srgbClr val="846648"/>
      </a:accent4>
      <a:accent5>
        <a:srgbClr val="63891F"/>
      </a:accent5>
      <a:accent6>
        <a:srgbClr val="758085"/>
      </a:accent6>
      <a:hlink>
        <a:srgbClr val="0000FF"/>
      </a:hlink>
      <a:folHlink>
        <a:srgbClr val="FF00FF"/>
      </a:folHlink>
    </a:clrScheme>
    <a:fontScheme name="Executive">
      <a:majorFont>
        <a:latin typeface="Helvetica"/>
        <a:ea typeface="Helvetica"/>
        <a:cs typeface="Helvetica"/>
      </a:majorFont>
      <a:minorFont>
        <a:latin typeface="Times New Roman"/>
        <a:ea typeface="Times New Roman"/>
        <a:cs typeface="Times New Roma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8575"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8575"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Executive">
  <a:themeElements>
    <a:clrScheme name="Executive">
      <a:dk1>
        <a:srgbClr val="000000"/>
      </a:dk1>
      <a:lt1>
        <a:srgbClr val="FFFFFF"/>
      </a:lt1>
      <a:dk2>
        <a:srgbClr val="A7A7A7"/>
      </a:dk2>
      <a:lt2>
        <a:srgbClr val="535353"/>
      </a:lt2>
      <a:accent1>
        <a:srgbClr val="7FB700"/>
      </a:accent1>
      <a:accent2>
        <a:srgbClr val="9C5252"/>
      </a:accent2>
      <a:accent3>
        <a:srgbClr val="E68422"/>
      </a:accent3>
      <a:accent4>
        <a:srgbClr val="846648"/>
      </a:accent4>
      <a:accent5>
        <a:srgbClr val="63891F"/>
      </a:accent5>
      <a:accent6>
        <a:srgbClr val="758085"/>
      </a:accent6>
      <a:hlink>
        <a:srgbClr val="0000FF"/>
      </a:hlink>
      <a:folHlink>
        <a:srgbClr val="FF00FF"/>
      </a:folHlink>
    </a:clrScheme>
    <a:fontScheme name="Executive">
      <a:majorFont>
        <a:latin typeface="Helvetica"/>
        <a:ea typeface="Helvetica"/>
        <a:cs typeface="Helvetica"/>
      </a:majorFont>
      <a:minorFont>
        <a:latin typeface="Times New Roman"/>
        <a:ea typeface="Times New Roman"/>
        <a:cs typeface="Times New Roma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8575"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9" tIns="45719" rIns="45719" bIns="45719" numCol="1" spcCol="38100" rtlCol="0" anchor="ctr">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8575"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449123"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3E3F3E"/>
            </a:solidFill>
            <a:effectLst/>
            <a:uFillTx/>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TotalTime>
  <Words>1515</Words>
  <Application>Microsoft Macintosh PowerPoint</Application>
  <PresentationFormat>Custom</PresentationFormat>
  <Paragraphs>171</Paragraphs>
  <Slides>14</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Aptos</vt:lpstr>
      <vt:lpstr>Arial</vt:lpstr>
      <vt:lpstr>KG Second Chances Solid</vt:lpstr>
      <vt:lpstr>Lato</vt:lpstr>
      <vt:lpstr>Times New Roman</vt:lpstr>
      <vt:lpstr>Executive</vt:lpstr>
      <vt:lpstr>PowerPoint Presentation</vt:lpstr>
      <vt:lpstr>Learning Outcomes</vt:lpstr>
      <vt:lpstr>Why do Children and Young People use emojis and acronyms?</vt:lpstr>
      <vt:lpstr>Let's Consider some use for emojis</vt:lpstr>
      <vt:lpstr>Let's explore some terms and acronyms used</vt:lpstr>
      <vt:lpstr>Further terms and acronyms</vt:lpstr>
      <vt:lpstr>How might this arise in Primary settings?</vt:lpstr>
      <vt:lpstr>What might we see?</vt:lpstr>
      <vt:lpstr>Trends and ways of using social media to explore sexuality and sexual behaviour</vt:lpstr>
      <vt:lpstr>For teenagers, Sexting</vt:lpstr>
      <vt:lpstr>PowerPoint Presentation</vt:lpstr>
      <vt:lpstr>Learning Outcomes</vt:lpstr>
      <vt:lpstr>Staff Awareness and Next Steps:    </vt:lpstr>
      <vt:lpstr>Episode  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costA Constantinou</cp:lastModifiedBy>
  <cp:revision>664</cp:revision>
  <dcterms:modified xsi:type="dcterms:W3CDTF">2024-11-26T07:02:38Z</dcterms:modified>
</cp:coreProperties>
</file>