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4160" r:id="rId2"/>
    <p:sldId id="4207" r:id="rId3"/>
    <p:sldId id="4165" r:id="rId4"/>
    <p:sldId id="4212" r:id="rId5"/>
    <p:sldId id="4209" r:id="rId6"/>
    <p:sldId id="4213" r:id="rId7"/>
    <p:sldId id="4200" r:id="rId8"/>
    <p:sldId id="4199" r:id="rId9"/>
    <p:sldId id="4202" r:id="rId10"/>
    <p:sldId id="4214" r:id="rId11"/>
    <p:sldId id="4206" r:id="rId12"/>
    <p:sldId id="4218" r:id="rId13"/>
    <p:sldId id="4215" r:id="rId14"/>
    <p:sldId id="4216" r:id="rId15"/>
    <p:sldId id="4217" r:id="rId16"/>
    <p:sldId id="4211" r:id="rId17"/>
    <p:sldId id="4219" r:id="rId18"/>
    <p:sldId id="4220" r:id="rId19"/>
    <p:sldId id="4221" r:id="rId20"/>
    <p:sldId id="258" r:id="rId21"/>
  </p:sldIdLst>
  <p:sldSz cx="134366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1pPr>
    <a:lvl2pPr marL="0" marR="0" indent="45705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2pPr>
    <a:lvl3pPr marL="0" marR="0" indent="91411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3pPr>
    <a:lvl4pPr marL="0" marR="0" indent="137117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4pPr>
    <a:lvl5pPr marL="0" marR="0" indent="182823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5pPr>
    <a:lvl6pPr marL="0" marR="0" indent="2285288"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6pPr>
    <a:lvl7pPr marL="0" marR="0" indent="274234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7pPr>
    <a:lvl8pPr marL="0" marR="0" indent="319940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8pPr>
    <a:lvl9pPr marL="0" marR="0" indent="365646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7E5CA"/>
          </a:solidFill>
        </a:fill>
      </a:tcStyle>
    </a:wholeTbl>
    <a:band2H>
      <a:tcTxStyle/>
      <a:tcStyle>
        <a:tcBdr/>
        <a:fill>
          <a:solidFill>
            <a:srgbClr val="ECF3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B"/>
          </a:solidFill>
        </a:fill>
      </a:tcStyle>
    </a:wholeTbl>
    <a:band2H>
      <a:tcTxStyle/>
      <a:tcStyle>
        <a:tcBdr/>
        <a:fill>
          <a:solidFill>
            <a:srgbClr val="FAEC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7D8"/>
          </a:solidFill>
        </a:fill>
      </a:tcStyle>
    </a:wholeTbl>
    <a:band2H>
      <a:tcTxStyle/>
      <a:tcStyle>
        <a:tcBdr/>
        <a:fill>
          <a:solidFill>
            <a:srgbClr val="EBECED"/>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3E3F3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3E3F3E"/>
      </a:tcTxStyle>
      <a:tcStyle>
        <a:tcBdr>
          <a:left>
            <a:ln w="12700" cap="flat">
              <a:noFill/>
              <a:miter lim="400000"/>
            </a:ln>
          </a:left>
          <a:right>
            <a:ln w="12700" cap="flat">
              <a:noFill/>
              <a:miter lim="400000"/>
            </a:ln>
          </a:right>
          <a:top>
            <a:ln w="508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DCD"/>
          </a:solidFill>
        </a:fill>
      </a:tcStyle>
    </a:wholeTbl>
    <a:band2H>
      <a:tcTxStyle/>
      <a:tcStyle>
        <a:tcBdr/>
        <a:fill>
          <a:solidFill>
            <a:srgbClr val="E8E8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Row>
  </a:tblStyle>
  <a:tblStyle styleId="{2708684C-4D16-4618-839F-0558EEFCDFE6}" styleName="">
    <a:tblBg/>
    <a:wholeTbl>
      <a:tcTxStyle b="off"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wholeTbl>
    <a:band2H>
      <a:tcTxStyle/>
      <a:tcStyle>
        <a:tcBdr/>
        <a:fill>
          <a:solidFill>
            <a:srgbClr val="FFFFFF"/>
          </a:solidFill>
        </a:fill>
      </a:tcStyle>
    </a:band2H>
    <a:firstCol>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firstCol>
    <a:la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508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lastRow>
    <a:fir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254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81135"/>
  </p:normalViewPr>
  <p:slideViewPr>
    <p:cSldViewPr snapToGrid="0" snapToObjects="1">
      <p:cViewPr varScale="1">
        <p:scale>
          <a:sx n="82" d="100"/>
          <a:sy n="82" d="100"/>
        </p:scale>
        <p:origin x="1136" y="160"/>
      </p:cViewPr>
      <p:guideLst/>
    </p:cSldViewPr>
  </p:slideViewPr>
  <p:notesTextViewPr>
    <p:cViewPr>
      <p:scale>
        <a:sx n="1" d="1"/>
        <a:sy n="1" d="1"/>
      </p:scale>
      <p:origin x="0" y="0"/>
    </p:cViewPr>
  </p:notesTextViewPr>
  <p:notesViewPr>
    <p:cSldViewPr snapToGrid="0" snapToObjects="1">
      <p:cViewPr varScale="1">
        <p:scale>
          <a:sx n="88" d="100"/>
          <a:sy n="88" d="100"/>
        </p:scale>
        <p:origin x="387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C09299-7918-8057-F3BA-4303F8C9FE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Y"/>
          </a:p>
        </p:txBody>
      </p:sp>
      <p:sp>
        <p:nvSpPr>
          <p:cNvPr id="3" name="Date Placeholder 2">
            <a:extLst>
              <a:ext uri="{FF2B5EF4-FFF2-40B4-BE49-F238E27FC236}">
                <a16:creationId xmlns:a16="http://schemas.microsoft.com/office/drawing/2014/main" id="{C3D3D949-7FB5-8742-F237-25C523E53FC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14C7CE-101F-6B47-91D7-E21EC14D3395}" type="datetimeFigureOut">
              <a:rPr lang="en-CY" smtClean="0"/>
              <a:t>11/26/24</a:t>
            </a:fld>
            <a:endParaRPr lang="en-CY"/>
          </a:p>
        </p:txBody>
      </p:sp>
      <p:sp>
        <p:nvSpPr>
          <p:cNvPr id="4" name="Footer Placeholder 3">
            <a:extLst>
              <a:ext uri="{FF2B5EF4-FFF2-40B4-BE49-F238E27FC236}">
                <a16:creationId xmlns:a16="http://schemas.microsoft.com/office/drawing/2014/main" id="{66730E3D-D1C8-5889-2B23-7F6FD0D454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Y"/>
          </a:p>
        </p:txBody>
      </p:sp>
      <p:sp>
        <p:nvSpPr>
          <p:cNvPr id="5" name="Slide Number Placeholder 4">
            <a:extLst>
              <a:ext uri="{FF2B5EF4-FFF2-40B4-BE49-F238E27FC236}">
                <a16:creationId xmlns:a16="http://schemas.microsoft.com/office/drawing/2014/main" id="{D2B01D23-A921-08CE-2F7F-81F5064972F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2C87F2-F0A0-794B-8374-C7A4BF71CEBF}" type="slidenum">
              <a:rPr lang="en-CY" smtClean="0"/>
              <a:t>‹#›</a:t>
            </a:fld>
            <a:endParaRPr lang="en-CY"/>
          </a:p>
        </p:txBody>
      </p:sp>
    </p:spTree>
    <p:extLst>
      <p:ext uri="{BB962C8B-B14F-4D97-AF65-F5344CB8AC3E}">
        <p14:creationId xmlns:p14="http://schemas.microsoft.com/office/powerpoint/2010/main" val="1912613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46" name="Shape 14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49123" latinLnBrk="0">
      <a:spcBef>
        <a:spcPts val="400"/>
      </a:spcBef>
      <a:defRPr sz="1200">
        <a:latin typeface="+mn-lt"/>
        <a:ea typeface="+mn-ea"/>
        <a:cs typeface="+mn-cs"/>
        <a:sym typeface="Times New Roman"/>
      </a:defRPr>
    </a:lvl1pPr>
    <a:lvl2pPr indent="228600" defTabSz="449123" latinLnBrk="0">
      <a:spcBef>
        <a:spcPts val="400"/>
      </a:spcBef>
      <a:defRPr sz="1200">
        <a:latin typeface="+mn-lt"/>
        <a:ea typeface="+mn-ea"/>
        <a:cs typeface="+mn-cs"/>
        <a:sym typeface="Times New Roman"/>
      </a:defRPr>
    </a:lvl2pPr>
    <a:lvl3pPr indent="457200" defTabSz="449123" latinLnBrk="0">
      <a:spcBef>
        <a:spcPts val="400"/>
      </a:spcBef>
      <a:defRPr sz="1200">
        <a:latin typeface="+mn-lt"/>
        <a:ea typeface="+mn-ea"/>
        <a:cs typeface="+mn-cs"/>
        <a:sym typeface="Times New Roman"/>
      </a:defRPr>
    </a:lvl3pPr>
    <a:lvl4pPr indent="685800" defTabSz="449123" latinLnBrk="0">
      <a:spcBef>
        <a:spcPts val="400"/>
      </a:spcBef>
      <a:defRPr sz="1200">
        <a:latin typeface="+mn-lt"/>
        <a:ea typeface="+mn-ea"/>
        <a:cs typeface="+mn-cs"/>
        <a:sym typeface="Times New Roman"/>
      </a:defRPr>
    </a:lvl4pPr>
    <a:lvl5pPr indent="914400" defTabSz="449123" latinLnBrk="0">
      <a:spcBef>
        <a:spcPts val="400"/>
      </a:spcBef>
      <a:defRPr sz="1200">
        <a:latin typeface="+mn-lt"/>
        <a:ea typeface="+mn-ea"/>
        <a:cs typeface="+mn-cs"/>
        <a:sym typeface="Times New Roman"/>
      </a:defRPr>
    </a:lvl5pPr>
    <a:lvl6pPr indent="1143000" defTabSz="449123" latinLnBrk="0">
      <a:spcBef>
        <a:spcPts val="400"/>
      </a:spcBef>
      <a:defRPr sz="1200">
        <a:latin typeface="+mn-lt"/>
        <a:ea typeface="+mn-ea"/>
        <a:cs typeface="+mn-cs"/>
        <a:sym typeface="Times New Roman"/>
      </a:defRPr>
    </a:lvl6pPr>
    <a:lvl7pPr indent="1371600" defTabSz="449123" latinLnBrk="0">
      <a:spcBef>
        <a:spcPts val="400"/>
      </a:spcBef>
      <a:defRPr sz="1200">
        <a:latin typeface="+mn-lt"/>
        <a:ea typeface="+mn-ea"/>
        <a:cs typeface="+mn-cs"/>
        <a:sym typeface="Times New Roman"/>
      </a:defRPr>
    </a:lvl7pPr>
    <a:lvl8pPr indent="1600200" defTabSz="449123" latinLnBrk="0">
      <a:spcBef>
        <a:spcPts val="400"/>
      </a:spcBef>
      <a:defRPr sz="1200">
        <a:latin typeface="+mn-lt"/>
        <a:ea typeface="+mn-ea"/>
        <a:cs typeface="+mn-cs"/>
        <a:sym typeface="Times New Roman"/>
      </a:defRPr>
    </a:lvl8pPr>
    <a:lvl9pPr indent="1828800" defTabSz="449123" latinLnBrk="0">
      <a:spcBef>
        <a:spcPts val="400"/>
      </a:spcBef>
      <a:defRPr sz="1200">
        <a:latin typeface="+mn-lt"/>
        <a:ea typeface="+mn-ea"/>
        <a:cs typeface="+mn-cs"/>
        <a:sym typeface="Times New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F1586CF-F499-9944-8E1B-7096442B0F66}" type="slidenum">
              <a:rPr lang="en-US" smtClean="0"/>
              <a:t>1</a:t>
            </a:fld>
            <a:endParaRPr lang="en-US"/>
          </a:p>
        </p:txBody>
      </p:sp>
    </p:spTree>
    <p:extLst>
      <p:ext uri="{BB962C8B-B14F-4D97-AF65-F5344CB8AC3E}">
        <p14:creationId xmlns:p14="http://schemas.microsoft.com/office/powerpoint/2010/main" val="3997629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83" name="Body Level One…"/>
          <p:cNvSpPr txBox="1">
            <a:spLocks noGrp="1"/>
          </p:cNvSpPr>
          <p:nvPr>
            <p:ph type="body" sz="quarter" idx="1"/>
          </p:nvPr>
        </p:nvSpPr>
        <p:spPr>
          <a:xfrm>
            <a:off x="671989" y="2076363"/>
            <a:ext cx="5938236" cy="671972"/>
          </a:xfrm>
          <a:prstGeom prst="rect">
            <a:avLst/>
          </a:prstGeom>
        </p:spPr>
        <p:txBody>
          <a:bodyPr anchor="b"/>
          <a:lstStyle>
            <a:lvl1pPr marL="0" indent="0" algn="ctr">
              <a:buSzTx/>
              <a:buFontTx/>
              <a:buNone/>
            </a:lvl1pPr>
            <a:lvl2pPr marL="0" indent="503967" algn="ctr">
              <a:buSzTx/>
              <a:buFontTx/>
              <a:buNone/>
            </a:lvl2pPr>
            <a:lvl3pPr marL="0" indent="1007934" algn="ctr">
              <a:buSzTx/>
              <a:buFontTx/>
              <a:buNone/>
            </a:lvl3pPr>
            <a:lvl4pPr marL="0" indent="1511901" algn="ctr">
              <a:buSzTx/>
              <a:buFontTx/>
              <a:buNone/>
            </a:lvl4pPr>
            <a:lvl5pPr marL="0" indent="2015868" algn="ctr">
              <a:buSzTx/>
              <a:buFontTx/>
              <a:buNone/>
            </a:lvl5pPr>
          </a:lstStyle>
          <a:p>
            <a:r>
              <a:t>Body Level One</a:t>
            </a:r>
          </a:p>
          <a:p>
            <a:pPr lvl="1"/>
            <a:r>
              <a:t>Body Level Two</a:t>
            </a:r>
          </a:p>
          <a:p>
            <a:pPr lvl="2"/>
            <a:r>
              <a:t>Body Level Three</a:t>
            </a:r>
          </a:p>
          <a:p>
            <a:pPr lvl="3"/>
            <a:r>
              <a:t>Body Level Four</a:t>
            </a:r>
          </a:p>
          <a:p>
            <a:pPr lvl="4"/>
            <a:r>
              <a:t>Body Level Five</a:t>
            </a:r>
          </a:p>
        </p:txBody>
      </p:sp>
      <p:sp>
        <p:nvSpPr>
          <p:cNvPr id="84" name="Text Placeholder 4"/>
          <p:cNvSpPr>
            <a:spLocks noGrp="1"/>
          </p:cNvSpPr>
          <p:nvPr>
            <p:ph type="body" sz="quarter" idx="21"/>
          </p:nvPr>
        </p:nvSpPr>
        <p:spPr>
          <a:xfrm>
            <a:off x="6831889" y="2076363"/>
            <a:ext cx="5940568" cy="671972"/>
          </a:xfrm>
          <a:prstGeom prst="rect">
            <a:avLst/>
          </a:prstGeom>
        </p:spPr>
        <p:txBody>
          <a:bodyPr anchor="b"/>
          <a:lstStyle/>
          <a:p>
            <a:pPr marL="0" indent="0" algn="ctr">
              <a:buSzTx/>
              <a:buFontTx/>
              <a:buNone/>
            </a:pPr>
            <a:endParaRPr/>
          </a:p>
        </p:txBody>
      </p:sp>
      <p:sp>
        <p:nvSpPr>
          <p:cNvPr id="85" name="Title Text"/>
          <p:cNvSpPr txBox="1">
            <a:spLocks noGrp="1"/>
          </p:cNvSpPr>
          <p:nvPr>
            <p:ph type="title"/>
          </p:nvPr>
        </p:nvSpPr>
        <p:spPr>
          <a:prstGeom prst="rect">
            <a:avLst/>
          </a:prstGeom>
        </p:spPr>
        <p:txBody>
          <a:bodyPr/>
          <a:lstStyle/>
          <a:p>
            <a:r>
              <a:t>Title Text</a:t>
            </a: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Opening 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7B9591-556B-4964-8D55-977343A3E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7031" y="5847362"/>
            <a:ext cx="4443877" cy="1062704"/>
          </a:xfrm>
          <a:prstGeom prst="rect">
            <a:avLst/>
          </a:prstGeom>
        </p:spPr>
      </p:pic>
      <p:sp>
        <p:nvSpPr>
          <p:cNvPr id="8" name="Picture Placeholder 2"/>
          <p:cNvSpPr>
            <a:spLocks noGrp="1"/>
          </p:cNvSpPr>
          <p:nvPr>
            <p:ph type="pic" idx="1"/>
          </p:nvPr>
        </p:nvSpPr>
        <p:spPr>
          <a:xfrm>
            <a:off x="7432529" y="763249"/>
            <a:ext cx="5872552" cy="6299286"/>
          </a:xfrm>
          <a:prstGeom prst="rect">
            <a:avLst/>
          </a:prstGeom>
          <a:ln w="76200">
            <a:noFill/>
          </a:ln>
          <a:effectLst>
            <a:outerShdw blurRad="88900" dist="50800" dir="5400000" algn="ctr" rotWithShape="0">
              <a:srgbClr val="000000">
                <a:alpha val="25000"/>
              </a:srgbClr>
            </a:outerShdw>
          </a:effectLst>
        </p:spPr>
        <p:txBody>
          <a:bodyPr rtlCol="0">
            <a:normAutofit/>
          </a:bodyPr>
          <a:lstStyle>
            <a:lvl1pPr marL="0" indent="0" algn="ctr">
              <a:buNone/>
              <a:defRPr sz="3527"/>
            </a:lvl1pPr>
            <a:lvl2pPr marL="503765" indent="0">
              <a:buNone/>
              <a:defRPr sz="3085"/>
            </a:lvl2pPr>
            <a:lvl3pPr marL="1007531" indent="0">
              <a:buNone/>
              <a:defRPr sz="2644"/>
            </a:lvl3pPr>
            <a:lvl4pPr marL="1511296" indent="0">
              <a:buNone/>
              <a:defRPr sz="2204"/>
            </a:lvl4pPr>
            <a:lvl5pPr marL="2015062" indent="0">
              <a:buNone/>
              <a:defRPr sz="2204"/>
            </a:lvl5pPr>
            <a:lvl6pPr marL="2518827" indent="0">
              <a:buNone/>
              <a:defRPr sz="2204"/>
            </a:lvl6pPr>
            <a:lvl7pPr marL="3022592" indent="0">
              <a:buNone/>
              <a:defRPr sz="2204"/>
            </a:lvl7pPr>
            <a:lvl8pPr marL="3526358" indent="0">
              <a:buNone/>
              <a:defRPr sz="2204"/>
            </a:lvl8pPr>
            <a:lvl9pPr marL="4030122" indent="0">
              <a:buNone/>
              <a:defRPr sz="2204"/>
            </a:lvl9pPr>
          </a:lstStyle>
          <a:p>
            <a:pPr lvl="0"/>
            <a:r>
              <a:rPr lang="en-US" noProof="0"/>
              <a:t>Drag picture to placeholder or click icon to add</a:t>
            </a:r>
            <a:endParaRPr lang="en-US" noProof="0" dirty="0"/>
          </a:p>
        </p:txBody>
      </p:sp>
      <p:sp>
        <p:nvSpPr>
          <p:cNvPr id="4" name="Text Placeholder 3"/>
          <p:cNvSpPr>
            <a:spLocks noGrp="1"/>
          </p:cNvSpPr>
          <p:nvPr>
            <p:ph type="body" sz="quarter" idx="10" hasCustomPrompt="1"/>
          </p:nvPr>
        </p:nvSpPr>
        <p:spPr>
          <a:xfrm>
            <a:off x="687031" y="763250"/>
            <a:ext cx="7967484" cy="555396"/>
          </a:xfrm>
          <a:prstGeom prst="rect">
            <a:avLst/>
          </a:prstGeom>
        </p:spPr>
        <p:txBody>
          <a:bodyPr/>
          <a:lstStyle>
            <a:lvl1pPr marL="0" indent="0">
              <a:buNone/>
              <a:defRPr sz="3966" b="1">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err="1"/>
              <a:t>Veema</a:t>
            </a:r>
            <a:r>
              <a:rPr lang="en-US" dirty="0"/>
              <a:t> Education</a:t>
            </a:r>
          </a:p>
        </p:txBody>
      </p:sp>
      <p:sp>
        <p:nvSpPr>
          <p:cNvPr id="9" name="Text Placeholder 3"/>
          <p:cNvSpPr>
            <a:spLocks noGrp="1"/>
          </p:cNvSpPr>
          <p:nvPr>
            <p:ph type="body" sz="quarter" idx="11" hasCustomPrompt="1"/>
          </p:nvPr>
        </p:nvSpPr>
        <p:spPr>
          <a:xfrm>
            <a:off x="687031" y="1318643"/>
            <a:ext cx="7967484" cy="634737"/>
          </a:xfrm>
          <a:prstGeom prst="rect">
            <a:avLst/>
          </a:prstGeom>
        </p:spPr>
        <p:txBody>
          <a:bodyPr/>
          <a:lstStyle>
            <a:lvl1pPr marL="0" indent="0">
              <a:buNone/>
              <a:defRPr sz="4407" b="1" i="0">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Title Goes Here</a:t>
            </a:r>
          </a:p>
        </p:txBody>
      </p:sp>
      <p:sp>
        <p:nvSpPr>
          <p:cNvPr id="10" name="Text Placeholder 3"/>
          <p:cNvSpPr>
            <a:spLocks noGrp="1"/>
          </p:cNvSpPr>
          <p:nvPr>
            <p:ph type="body" sz="quarter" idx="12" hasCustomPrompt="1"/>
          </p:nvPr>
        </p:nvSpPr>
        <p:spPr>
          <a:xfrm>
            <a:off x="687031" y="1953380"/>
            <a:ext cx="7967484" cy="634737"/>
          </a:xfrm>
          <a:prstGeom prst="rect">
            <a:avLst/>
          </a:prstGeom>
        </p:spPr>
        <p:txBody>
          <a:bodyPr/>
          <a:lstStyle>
            <a:lvl1pPr marL="0" indent="0">
              <a:buNone/>
              <a:defRPr sz="4407" b="0" i="1">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Subtitle Goes Here</a:t>
            </a:r>
          </a:p>
        </p:txBody>
      </p:sp>
      <p:sp>
        <p:nvSpPr>
          <p:cNvPr id="11" name="Text Placeholder 3"/>
          <p:cNvSpPr>
            <a:spLocks noGrp="1"/>
          </p:cNvSpPr>
          <p:nvPr>
            <p:ph type="body" sz="quarter" idx="13" hasCustomPrompt="1"/>
          </p:nvPr>
        </p:nvSpPr>
        <p:spPr>
          <a:xfrm>
            <a:off x="687031" y="3738578"/>
            <a:ext cx="7967484" cy="357042"/>
          </a:xfrm>
          <a:prstGeom prst="rect">
            <a:avLst/>
          </a:prstGeom>
        </p:spPr>
        <p:txBody>
          <a:bodyPr/>
          <a:lstStyle>
            <a:lvl1pPr marL="0" indent="0">
              <a:buNone/>
              <a:defRPr sz="1983" b="1"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Presented by Name Surname</a:t>
            </a:r>
          </a:p>
        </p:txBody>
      </p:sp>
      <p:sp>
        <p:nvSpPr>
          <p:cNvPr id="12" name="Text Placeholder 3"/>
          <p:cNvSpPr>
            <a:spLocks noGrp="1"/>
          </p:cNvSpPr>
          <p:nvPr>
            <p:ph type="body" sz="quarter" idx="14" hasCustomPrompt="1"/>
          </p:nvPr>
        </p:nvSpPr>
        <p:spPr>
          <a:xfrm>
            <a:off x="687031" y="4095619"/>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Job title or role goes here</a:t>
            </a:r>
          </a:p>
        </p:txBody>
      </p:sp>
      <p:sp>
        <p:nvSpPr>
          <p:cNvPr id="13" name="Text Placeholder 3"/>
          <p:cNvSpPr>
            <a:spLocks noGrp="1"/>
          </p:cNvSpPr>
          <p:nvPr>
            <p:ph type="body" sz="quarter" idx="15" hasCustomPrompt="1"/>
          </p:nvPr>
        </p:nvSpPr>
        <p:spPr>
          <a:xfrm>
            <a:off x="687031" y="4789637"/>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XX/XX/XXXX</a:t>
            </a:r>
          </a:p>
        </p:txBody>
      </p:sp>
    </p:spTree>
    <p:extLst>
      <p:ext uri="{BB962C8B-B14F-4D97-AF65-F5344CB8AC3E}">
        <p14:creationId xmlns:p14="http://schemas.microsoft.com/office/powerpoint/2010/main" val="1098253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9577536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Full Page Picture">
    <p:spTree>
      <p:nvGrpSpPr>
        <p:cNvPr id="1" name=""/>
        <p:cNvGrpSpPr/>
        <p:nvPr/>
      </p:nvGrpSpPr>
      <p:grpSpPr>
        <a:xfrm>
          <a:off x="0" y="0"/>
          <a:ext cx="0" cy="0"/>
          <a:chOff x="0" y="0"/>
          <a:chExt cx="0" cy="0"/>
        </a:xfrm>
      </p:grpSpPr>
      <p:sp>
        <p:nvSpPr>
          <p:cNvPr id="120" name="Picture Placeholder 2"/>
          <p:cNvSpPr>
            <a:spLocks noGrp="1"/>
          </p:cNvSpPr>
          <p:nvPr>
            <p:ph type="pic" idx="21"/>
          </p:nvPr>
        </p:nvSpPr>
        <p:spPr>
          <a:xfrm>
            <a:off x="1" y="1"/>
            <a:ext cx="13439776" cy="7559676"/>
          </a:xfrm>
          <a:prstGeom prst="rect">
            <a:avLst/>
          </a:prstGeom>
        </p:spPr>
        <p:txBody>
          <a:bodyPr lIns="91439" rIns="91439">
            <a:noAutofit/>
          </a:bodyPr>
          <a:lstStyle/>
          <a:p>
            <a:endParaRPr dirty="0"/>
          </a:p>
        </p:txBody>
      </p:sp>
      <p:sp>
        <p:nvSpPr>
          <p:cNvPr id="121" name="TextBox 3"/>
          <p:cNvSpPr txBox="1"/>
          <p:nvPr/>
        </p:nvSpPr>
        <p:spPr>
          <a:xfrm>
            <a:off x="3633259" y="6948189"/>
            <a:ext cx="6173256" cy="3385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600">
                <a:solidFill>
                  <a:srgbClr val="8B8C8B"/>
                </a:solidFill>
              </a:defRPr>
            </a:lvl1pPr>
          </a:lstStyle>
          <a:p>
            <a:r>
              <a:rPr dirty="0"/>
              <a:t> © Copyright 202</a:t>
            </a:r>
            <a:r>
              <a:rPr lang="en-US" dirty="0"/>
              <a:t>3 </a:t>
            </a:r>
            <a:r>
              <a:rPr dirty="0"/>
              <a:t>by </a:t>
            </a:r>
            <a:r>
              <a:rPr dirty="0" err="1"/>
              <a:t>Veema</a:t>
            </a:r>
            <a:r>
              <a:rPr dirty="0"/>
              <a:t> Limited. All Rights Reserved.</a:t>
            </a:r>
          </a:p>
        </p:txBody>
      </p:sp>
      <p:sp>
        <p:nvSpPr>
          <p:cNvPr id="12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03227127"/>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1989" y="507780"/>
            <a:ext cx="12095799" cy="12561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Title Text</a:t>
            </a:r>
          </a:p>
        </p:txBody>
      </p:sp>
      <p:sp>
        <p:nvSpPr>
          <p:cNvPr id="3" name="Body Level One…"/>
          <p:cNvSpPr txBox="1">
            <a:spLocks noGrp="1"/>
          </p:cNvSpPr>
          <p:nvPr>
            <p:ph type="body" idx="1"/>
          </p:nvPr>
        </p:nvSpPr>
        <p:spPr>
          <a:xfrm>
            <a:off x="671989" y="2051643"/>
            <a:ext cx="12095799" cy="4701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4" name="Picture 7" descr="Picture 7"/>
          <p:cNvPicPr>
            <a:picLocks noChangeAspect="1"/>
          </p:cNvPicPr>
          <p:nvPr/>
        </p:nvPicPr>
        <p:blipFill>
          <a:blip r:embed="rId7"/>
          <a:stretch>
            <a:fillRect/>
          </a:stretch>
        </p:blipFill>
        <p:spPr>
          <a:xfrm>
            <a:off x="10212499" y="6399229"/>
            <a:ext cx="2785624" cy="666274"/>
          </a:xfrm>
          <a:prstGeom prst="rect">
            <a:avLst/>
          </a:prstGeom>
          <a:ln w="12700">
            <a:miter lim="400000"/>
          </a:ln>
        </p:spPr>
      </p:pic>
      <p:sp>
        <p:nvSpPr>
          <p:cNvPr id="5" name="TextBox 4"/>
          <p:cNvSpPr txBox="1"/>
          <p:nvPr/>
        </p:nvSpPr>
        <p:spPr>
          <a:xfrm>
            <a:off x="3633259" y="6948189"/>
            <a:ext cx="6173256"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600">
                <a:solidFill>
                  <a:srgbClr val="8B8C8B"/>
                </a:solidFill>
              </a:defRPr>
            </a:lvl1pPr>
          </a:lstStyle>
          <a:p>
            <a:r>
              <a:rPr dirty="0"/>
              <a:t> © Copyright 202</a:t>
            </a:r>
            <a:r>
              <a:rPr lang="en-US" dirty="0"/>
              <a:t>4</a:t>
            </a:r>
            <a:r>
              <a:rPr dirty="0"/>
              <a:t> by </a:t>
            </a:r>
            <a:r>
              <a:rPr dirty="0" err="1"/>
              <a:t>Veema</a:t>
            </a:r>
            <a:r>
              <a:rPr dirty="0"/>
              <a:t> Limited. All Rights Reserved.</a:t>
            </a:r>
          </a:p>
        </p:txBody>
      </p:sp>
      <p:sp>
        <p:nvSpPr>
          <p:cNvPr id="6" name="Slide Number"/>
          <p:cNvSpPr txBox="1">
            <a:spLocks noGrp="1"/>
          </p:cNvSpPr>
          <p:nvPr>
            <p:ph type="sldNum" sz="quarter" idx="2"/>
          </p:nvPr>
        </p:nvSpPr>
        <p:spPr>
          <a:xfrm>
            <a:off x="6494356" y="6800556"/>
            <a:ext cx="3135208" cy="4064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5" r:id="rId1"/>
    <p:sldLayoutId id="2147483662" r:id="rId2"/>
    <p:sldLayoutId id="2147483663" r:id="rId3"/>
    <p:sldLayoutId id="2147483667" r:id="rId4"/>
  </p:sldLayoutIdLst>
  <p:transition spd="med"/>
  <p:txStyles>
    <p:titleStyle>
      <a:lvl1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5pPr>
      <a:lvl6pPr marL="0" marR="0" indent="503967"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6pPr>
      <a:lvl7pPr marL="0" marR="0" indent="1007934"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7pPr>
      <a:lvl8pPr marL="0" marR="0" indent="1511901"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8pPr>
      <a:lvl9pPr marL="0" marR="0" indent="2015868"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9pPr>
    </p:titleStyle>
    <p:bodyStyle>
      <a:lvl1pPr marL="377976" marR="0" indent="-377976"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1pPr>
      <a:lvl2pPr marL="985699" marR="0" indent="-481732"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2pPr>
      <a:lvl3pPr marL="1393319"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3pPr>
      <a:lvl4pPr marL="1897286"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4pPr>
      <a:lvl5pPr marL="2401253"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5pPr>
      <a:lvl6pPr marL="2905219"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6pPr>
      <a:lvl7pPr marL="3409186"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7pPr>
      <a:lvl8pPr marL="3913153"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8pPr>
      <a:lvl9pPr marL="4417120"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9pPr>
    </p:bodyStyle>
    <p:otherStyle>
      <a:lvl1pPr marL="0" marR="0" indent="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05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11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17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23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5288"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234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19940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646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veema.co.uk/" TargetMode="External"/><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hyperlink" Target="https://www.newarab.com/news/pro-israel-activists-deep-fake-bella-hadid-palestine-video"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532E3D4-4FF1-5044-B6FF-75AF4A02202E}"/>
              </a:ext>
            </a:extLst>
          </p:cNvPr>
          <p:cNvSpPr>
            <a:spLocks noGrp="1"/>
          </p:cNvSpPr>
          <p:nvPr>
            <p:ph type="body" sz="quarter" idx="10"/>
          </p:nvPr>
        </p:nvSpPr>
        <p:spPr>
          <a:xfrm>
            <a:off x="1412" y="423819"/>
            <a:ext cx="13433778" cy="840108"/>
          </a:xfrm>
        </p:spPr>
        <p:txBody>
          <a:bodyPr>
            <a:noAutofit/>
          </a:bodyPr>
          <a:lstStyle/>
          <a:p>
            <a:endParaRPr lang="en-US" sz="5950" dirty="0"/>
          </a:p>
        </p:txBody>
      </p:sp>
      <p:sp>
        <p:nvSpPr>
          <p:cNvPr id="4" name="Text Placeholder 3">
            <a:extLst>
              <a:ext uri="{FF2B5EF4-FFF2-40B4-BE49-F238E27FC236}">
                <a16:creationId xmlns:a16="http://schemas.microsoft.com/office/drawing/2014/main" id="{AD13A0DE-0296-D749-B780-F948AD8110BF}"/>
              </a:ext>
            </a:extLst>
          </p:cNvPr>
          <p:cNvSpPr>
            <a:spLocks noGrp="1"/>
          </p:cNvSpPr>
          <p:nvPr>
            <p:ph type="body" sz="quarter" idx="11"/>
          </p:nvPr>
        </p:nvSpPr>
        <p:spPr>
          <a:xfrm>
            <a:off x="934467" y="1948431"/>
            <a:ext cx="10905067" cy="1564364"/>
          </a:xfrm>
        </p:spPr>
        <p:txBody>
          <a:bodyPr lIns="45719" tIns="45720" rIns="45719" bIns="45720" anchor="t">
            <a:noAutofit/>
          </a:bodyPr>
          <a:lstStyle/>
          <a:p>
            <a:pPr algn="ctr"/>
            <a:r>
              <a:rPr lang="en-GB" sz="4000" b="0" dirty="0"/>
              <a:t>Episode 1: An Introduction to the dangers of AI-assisted and Deepfake Imagery</a:t>
            </a:r>
          </a:p>
        </p:txBody>
      </p:sp>
      <p:sp>
        <p:nvSpPr>
          <p:cNvPr id="6" name="Text Placeholder 5">
            <a:extLst>
              <a:ext uri="{FF2B5EF4-FFF2-40B4-BE49-F238E27FC236}">
                <a16:creationId xmlns:a16="http://schemas.microsoft.com/office/drawing/2014/main" id="{475140E6-C538-4F4F-80F5-1B613C2F26D9}"/>
              </a:ext>
            </a:extLst>
          </p:cNvPr>
          <p:cNvSpPr>
            <a:spLocks noGrp="1"/>
          </p:cNvSpPr>
          <p:nvPr>
            <p:ph type="body" sz="quarter" idx="13"/>
          </p:nvPr>
        </p:nvSpPr>
        <p:spPr>
          <a:xfrm>
            <a:off x="1412" y="3779025"/>
            <a:ext cx="13433778" cy="712161"/>
          </a:xfrm>
        </p:spPr>
        <p:txBody>
          <a:bodyPr lIns="45719" tIns="45720" rIns="45719" bIns="45720" anchor="t">
            <a:noAutofit/>
          </a:bodyPr>
          <a:lstStyle/>
          <a:p>
            <a:pPr algn="ctr"/>
            <a:r>
              <a:rPr lang="en-US" sz="3050" dirty="0"/>
              <a:t>Presented by Beth Davies</a:t>
            </a:r>
            <a:endParaRPr lang="en-US" sz="3085" dirty="0"/>
          </a:p>
        </p:txBody>
      </p:sp>
      <p:sp>
        <p:nvSpPr>
          <p:cNvPr id="7" name="Text Placeholder 6">
            <a:extLst>
              <a:ext uri="{FF2B5EF4-FFF2-40B4-BE49-F238E27FC236}">
                <a16:creationId xmlns:a16="http://schemas.microsoft.com/office/drawing/2014/main" id="{5FC8C4A1-D75F-CD49-89E4-FE04215CE7FC}"/>
              </a:ext>
            </a:extLst>
          </p:cNvPr>
          <p:cNvSpPr>
            <a:spLocks noGrp="1"/>
          </p:cNvSpPr>
          <p:nvPr>
            <p:ph type="body" sz="quarter" idx="14"/>
          </p:nvPr>
        </p:nvSpPr>
        <p:spPr/>
        <p:txBody>
          <a:bodyPr>
            <a:normAutofit fontScale="92500" lnSpcReduction="10000"/>
          </a:bodyPr>
          <a:lstStyle/>
          <a:p>
            <a:endParaRPr lang="en-US" dirty="0"/>
          </a:p>
          <a:p>
            <a:endParaRPr lang="en-US" dirty="0"/>
          </a:p>
        </p:txBody>
      </p:sp>
      <p:sp>
        <p:nvSpPr>
          <p:cNvPr id="2" name="Rectangle 1">
            <a:extLst>
              <a:ext uri="{FF2B5EF4-FFF2-40B4-BE49-F238E27FC236}">
                <a16:creationId xmlns:a16="http://schemas.microsoft.com/office/drawing/2014/main" id="{A6638FB3-5450-2841-B13C-2DACCCB687CF}"/>
              </a:ext>
            </a:extLst>
          </p:cNvPr>
          <p:cNvSpPr/>
          <p:nvPr/>
        </p:nvSpPr>
        <p:spPr>
          <a:xfrm>
            <a:off x="5546718" y="5740879"/>
            <a:ext cx="6715302" cy="1199825"/>
          </a:xfrm>
          <a:prstGeom prst="rect">
            <a:avLst/>
          </a:prstGeom>
        </p:spPr>
        <p:txBody>
          <a:bodyPr>
            <a:spAutoFit/>
          </a:bodyPr>
          <a:lstStyle/>
          <a:p>
            <a:r>
              <a:rPr lang="en-US" altLang="en-US" sz="2399" b="1" dirty="0">
                <a:solidFill>
                  <a:schemeClr val="tx2"/>
                </a:solidFill>
              </a:rPr>
              <a:t>Twitter:</a:t>
            </a:r>
            <a:r>
              <a:rPr lang="en-US" altLang="en-US" sz="2399" dirty="0">
                <a:solidFill>
                  <a:schemeClr val="tx2"/>
                </a:solidFill>
              </a:rPr>
              <a:t> </a:t>
            </a:r>
            <a:r>
              <a:rPr lang="en-US" altLang="en-US" sz="2399" dirty="0"/>
              <a:t>@</a:t>
            </a:r>
            <a:r>
              <a:rPr lang="en-US" altLang="en-US" sz="2399" dirty="0" err="1"/>
              <a:t>VeemaEdu</a:t>
            </a:r>
            <a:br>
              <a:rPr lang="en-US" altLang="en-US" sz="2399" dirty="0"/>
            </a:br>
            <a:r>
              <a:rPr lang="en-US" altLang="en-US" sz="2399" b="1" dirty="0">
                <a:solidFill>
                  <a:schemeClr val="tx2"/>
                </a:solidFill>
              </a:rPr>
              <a:t>Facebook:</a:t>
            </a:r>
            <a:r>
              <a:rPr lang="en-US" altLang="en-US" sz="2399" dirty="0">
                <a:solidFill>
                  <a:schemeClr val="tx2"/>
                </a:solidFill>
              </a:rPr>
              <a:t> </a:t>
            </a:r>
            <a:r>
              <a:rPr lang="en-US" altLang="en-US" sz="2399" dirty="0" err="1"/>
              <a:t>Veema</a:t>
            </a:r>
            <a:r>
              <a:rPr lang="en-US" altLang="en-US" sz="2399" dirty="0"/>
              <a:t> Education </a:t>
            </a:r>
            <a:br>
              <a:rPr lang="en-US" altLang="en-US" sz="2399" dirty="0"/>
            </a:br>
            <a:r>
              <a:rPr lang="en-US" altLang="en-US" sz="2399" b="1" dirty="0">
                <a:solidFill>
                  <a:schemeClr val="tx2"/>
                </a:solidFill>
              </a:rPr>
              <a:t>Website:</a:t>
            </a:r>
            <a:r>
              <a:rPr lang="en-US" altLang="en-US" sz="2399" dirty="0">
                <a:solidFill>
                  <a:schemeClr val="tx2"/>
                </a:solidFill>
              </a:rPr>
              <a:t> </a:t>
            </a:r>
            <a:r>
              <a:rPr lang="en-US" altLang="en-US" sz="2399" dirty="0" err="1"/>
              <a:t>Veema.co.uk</a:t>
            </a:r>
            <a:endParaRPr lang="en-US" sz="2399" dirty="0"/>
          </a:p>
        </p:txBody>
      </p:sp>
      <p:sp>
        <p:nvSpPr>
          <p:cNvPr id="10" name="Rectangle 9">
            <a:extLst>
              <a:ext uri="{FF2B5EF4-FFF2-40B4-BE49-F238E27FC236}">
                <a16:creationId xmlns:a16="http://schemas.microsoft.com/office/drawing/2014/main" id="{C614CD02-3593-524A-8AA4-A1B22D6E440C}"/>
              </a:ext>
            </a:extLst>
          </p:cNvPr>
          <p:cNvSpPr/>
          <p:nvPr/>
        </p:nvSpPr>
        <p:spPr>
          <a:xfrm>
            <a:off x="5566686" y="5003404"/>
            <a:ext cx="4213590" cy="702654"/>
          </a:xfrm>
          <a:prstGeom prst="rect">
            <a:avLst/>
          </a:prstGeom>
        </p:spPr>
        <p:txBody>
          <a:bodyPr wrap="square">
            <a:spAutoFit/>
          </a:bodyPr>
          <a:lstStyle/>
          <a:p>
            <a:r>
              <a:rPr lang="en-US" altLang="en-US" sz="3966" dirty="0">
                <a:solidFill>
                  <a:srgbClr val="FFD516"/>
                </a:solidFill>
                <a:effectLst>
                  <a:outerShdw blurRad="38100" dist="38100" dir="2700000" algn="tl">
                    <a:srgbClr val="000000">
                      <a:alpha val="43137"/>
                    </a:srgbClr>
                  </a:outerShdw>
                </a:effectLst>
              </a:rPr>
              <a:t>Connect with us</a:t>
            </a:r>
            <a:endParaRPr lang="en-US" sz="3966" dirty="0"/>
          </a:p>
        </p:txBody>
      </p:sp>
      <p:pic>
        <p:nvPicPr>
          <p:cNvPr id="11" name="Picture 2" descr="https://www.veema.co.uk/assets/img/buttons/footer-button-subscribe_active.png">
            <a:extLst>
              <a:ext uri="{FF2B5EF4-FFF2-40B4-BE49-F238E27FC236}">
                <a16:creationId xmlns:a16="http://schemas.microsoft.com/office/drawing/2014/main" id="{D1A57BC0-7AEF-0B4E-95ED-BAEBA4A52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165" y="5933040"/>
            <a:ext cx="3054585" cy="100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3558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68FF-841F-2BCE-C7C7-8AA626CAC422}"/>
              </a:ext>
            </a:extLst>
          </p:cNvPr>
          <p:cNvSpPr>
            <a:spLocks noGrp="1"/>
          </p:cNvSpPr>
          <p:nvPr>
            <p:ph type="title"/>
          </p:nvPr>
        </p:nvSpPr>
        <p:spPr>
          <a:xfrm>
            <a:off x="671989" y="799726"/>
            <a:ext cx="12095799" cy="1256149"/>
          </a:xfrm>
        </p:spPr>
        <p:txBody>
          <a:bodyPr lIns="45719" tIns="45720" rIns="45719" bIns="45720" anchor="t">
            <a:normAutofit/>
          </a:bodyPr>
          <a:lstStyle/>
          <a:p>
            <a:r>
              <a:rPr lang="en-GB" dirty="0"/>
              <a:t>What has happened?</a:t>
            </a:r>
            <a:endParaRPr lang="en-US" dirty="0"/>
          </a:p>
        </p:txBody>
      </p:sp>
      <p:sp>
        <p:nvSpPr>
          <p:cNvPr id="3" name="Text Placeholder 2">
            <a:extLst>
              <a:ext uri="{FF2B5EF4-FFF2-40B4-BE49-F238E27FC236}">
                <a16:creationId xmlns:a16="http://schemas.microsoft.com/office/drawing/2014/main" id="{4E95E478-4087-9702-FAE0-E34C5ADE9454}"/>
              </a:ext>
            </a:extLst>
          </p:cNvPr>
          <p:cNvSpPr>
            <a:spLocks noGrp="1"/>
          </p:cNvSpPr>
          <p:nvPr>
            <p:ph type="body" idx="1"/>
          </p:nvPr>
        </p:nvSpPr>
        <p:spPr>
          <a:xfrm>
            <a:off x="671989" y="1778332"/>
            <a:ext cx="7938035" cy="4701320"/>
          </a:xfrm>
        </p:spPr>
        <p:txBody>
          <a:bodyPr lIns="45719" tIns="45720" rIns="45719" bIns="45720" anchor="t">
            <a:normAutofit lnSpcReduction="10000"/>
          </a:bodyPr>
          <a:lstStyle/>
          <a:p>
            <a:pPr marL="342900" indent="-342900">
              <a:lnSpc>
                <a:spcPct val="90000"/>
              </a:lnSpc>
              <a:spcBef>
                <a:spcPts val="1000"/>
              </a:spcBef>
              <a:buFont typeface="Arial,Sans-Serif"/>
            </a:pPr>
            <a:r>
              <a:rPr lang="en-GB" sz="2000" dirty="0"/>
              <a:t>The town of </a:t>
            </a:r>
            <a:r>
              <a:rPr lang="en-GB" sz="2000" err="1"/>
              <a:t>Almandralejo</a:t>
            </a:r>
            <a:r>
              <a:rPr lang="en-GB" sz="2000" dirty="0"/>
              <a:t> in Spain – approximately 28 girls aged between 11 and 17 were affected by faked nude and topless images of them being shared.</a:t>
            </a:r>
            <a:endParaRPr lang="en-US" sz="2000"/>
          </a:p>
          <a:p>
            <a:pPr marL="342900" indent="-342900">
              <a:lnSpc>
                <a:spcPct val="90000"/>
              </a:lnSpc>
              <a:spcBef>
                <a:spcPts val="1000"/>
              </a:spcBef>
              <a:buFont typeface="Arial,Sans-Serif"/>
            </a:pPr>
            <a:endParaRPr lang="en-GB" sz="2000" dirty="0"/>
          </a:p>
          <a:p>
            <a:pPr marL="342900" indent="-342900">
              <a:lnSpc>
                <a:spcPct val="90000"/>
              </a:lnSpc>
              <a:spcBef>
                <a:spcPts val="1000"/>
              </a:spcBef>
              <a:buFont typeface="Arial,Sans-Serif"/>
            </a:pPr>
            <a:r>
              <a:rPr lang="en-GB" sz="2000" dirty="0"/>
              <a:t>Taylor Swift </a:t>
            </a:r>
            <a:r>
              <a:rPr lang="en-GB" sz="2000" err="1"/>
              <a:t>deepfaked</a:t>
            </a:r>
            <a:r>
              <a:rPr lang="en-GB" sz="2000" dirty="0"/>
              <a:t> pornography shared on X. Before being removed, one image alone had been viewed more than 47m times.</a:t>
            </a:r>
            <a:endParaRPr lang="en-US" sz="2000"/>
          </a:p>
          <a:p>
            <a:pPr marL="342900" indent="-342900">
              <a:lnSpc>
                <a:spcPct val="90000"/>
              </a:lnSpc>
              <a:spcBef>
                <a:spcPts val="1000"/>
              </a:spcBef>
              <a:buFont typeface="Arial,Sans-Serif"/>
            </a:pPr>
            <a:endParaRPr lang="en-GB" sz="2000" dirty="0"/>
          </a:p>
          <a:p>
            <a:pPr marL="342900" indent="-342900">
              <a:lnSpc>
                <a:spcPct val="90000"/>
              </a:lnSpc>
              <a:spcBef>
                <a:spcPts val="1000"/>
              </a:spcBef>
              <a:buFont typeface="Arial,Sans-Serif"/>
            </a:pPr>
            <a:r>
              <a:rPr lang="en-GB" sz="2000" dirty="0"/>
              <a:t>We also had Xochitl Gomez – child actress, now still only aged 17 who claimed she had reported to X but nothing happened or was removed.</a:t>
            </a:r>
            <a:endParaRPr lang="en-US" sz="2000"/>
          </a:p>
          <a:p>
            <a:pPr marL="342900" indent="-342900">
              <a:lnSpc>
                <a:spcPct val="90000"/>
              </a:lnSpc>
              <a:spcBef>
                <a:spcPts val="1000"/>
              </a:spcBef>
              <a:buFont typeface="Arial,Sans-Serif"/>
            </a:pPr>
            <a:endParaRPr lang="en-GB" sz="2000" dirty="0"/>
          </a:p>
          <a:p>
            <a:pPr marL="342900" indent="-342900">
              <a:lnSpc>
                <a:spcPct val="90000"/>
              </a:lnSpc>
              <a:spcBef>
                <a:spcPts val="1000"/>
              </a:spcBef>
              <a:buFont typeface="Arial,Sans-Serif"/>
            </a:pPr>
            <a:r>
              <a:rPr lang="en-GB" sz="2000" dirty="0"/>
              <a:t>Blurred out deepfake images of Jenna Ortega (‘Wednesday’) when she was 16 were actually used to advertise a deepfake technology app.</a:t>
            </a:r>
            <a:endParaRPr lang="en-GB" sz="2000" dirty="0">
              <a:solidFill>
                <a:schemeClr val="tx2">
                  <a:lumMod val="76000"/>
                </a:schemeClr>
              </a:solidFill>
              <a:highlight>
                <a:srgbClr val="FFFFFF"/>
              </a:highlight>
              <a:cs typeface="Calibri"/>
            </a:endParaRPr>
          </a:p>
        </p:txBody>
      </p:sp>
      <p:pic>
        <p:nvPicPr>
          <p:cNvPr id="4" name="Picture 3" descr="A screenshot of a computer&#10;&#10;Description automatically generated">
            <a:extLst>
              <a:ext uri="{FF2B5EF4-FFF2-40B4-BE49-F238E27FC236}">
                <a16:creationId xmlns:a16="http://schemas.microsoft.com/office/drawing/2014/main" id="{085D48D3-E7C8-EE60-E6A6-09B4D0B0E184}"/>
              </a:ext>
            </a:extLst>
          </p:cNvPr>
          <p:cNvPicPr>
            <a:picLocks noChangeAspect="1"/>
          </p:cNvPicPr>
          <p:nvPr/>
        </p:nvPicPr>
        <p:blipFill>
          <a:blip r:embed="rId2"/>
          <a:srcRect l="2800" t="28278" r="71920" b="46663"/>
          <a:stretch/>
        </p:blipFill>
        <p:spPr>
          <a:xfrm>
            <a:off x="8605808" y="2224807"/>
            <a:ext cx="4521256" cy="3397986"/>
          </a:xfrm>
          <a:prstGeom prst="rect">
            <a:avLst/>
          </a:prstGeom>
        </p:spPr>
      </p:pic>
    </p:spTree>
    <p:extLst>
      <p:ext uri="{BB962C8B-B14F-4D97-AF65-F5344CB8AC3E}">
        <p14:creationId xmlns:p14="http://schemas.microsoft.com/office/powerpoint/2010/main" val="36656704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6178-C566-569F-9E1F-626162C9B008}"/>
              </a:ext>
            </a:extLst>
          </p:cNvPr>
          <p:cNvSpPr>
            <a:spLocks noGrp="1"/>
          </p:cNvSpPr>
          <p:nvPr>
            <p:ph type="title"/>
          </p:nvPr>
        </p:nvSpPr>
        <p:spPr/>
        <p:txBody>
          <a:bodyPr lIns="45719" tIns="45720" rIns="45719" bIns="45720" anchor="t">
            <a:normAutofit/>
          </a:bodyPr>
          <a:lstStyle/>
          <a:p>
            <a:r>
              <a:rPr lang="en-US" dirty="0"/>
              <a:t>What could happen?</a:t>
            </a:r>
          </a:p>
        </p:txBody>
      </p:sp>
      <p:sp>
        <p:nvSpPr>
          <p:cNvPr id="3" name="Text Placeholder 2">
            <a:extLst>
              <a:ext uri="{FF2B5EF4-FFF2-40B4-BE49-F238E27FC236}">
                <a16:creationId xmlns:a16="http://schemas.microsoft.com/office/drawing/2014/main" id="{73DD268F-8B20-5158-DCC9-6F4D8EEB62A1}"/>
              </a:ext>
            </a:extLst>
          </p:cNvPr>
          <p:cNvSpPr>
            <a:spLocks noGrp="1"/>
          </p:cNvSpPr>
          <p:nvPr>
            <p:ph type="body" idx="1"/>
          </p:nvPr>
        </p:nvSpPr>
        <p:spPr>
          <a:xfrm>
            <a:off x="671989" y="1541613"/>
            <a:ext cx="12095799" cy="5211350"/>
          </a:xfrm>
        </p:spPr>
        <p:txBody>
          <a:bodyPr lIns="45719" tIns="45720" rIns="45719" bIns="45720" anchor="t">
            <a:normAutofit/>
          </a:bodyPr>
          <a:lstStyle/>
          <a:p>
            <a:pPr marL="377825" indent="-377825"/>
            <a:r>
              <a:rPr lang="en-US" dirty="0"/>
              <a:t>We need to safeguard two groups here:</a:t>
            </a:r>
          </a:p>
          <a:p>
            <a:pPr marL="0" indent="0">
              <a:buNone/>
            </a:pPr>
            <a:r>
              <a:rPr lang="en-US" dirty="0"/>
              <a:t>The children who may use deepfake apps to create indecent images of others</a:t>
            </a:r>
          </a:p>
          <a:p>
            <a:pPr marL="0" indent="0">
              <a:buNone/>
            </a:pPr>
            <a:r>
              <a:rPr lang="en-US" dirty="0"/>
              <a:t>The children whose image may be depicted in these deepfake images</a:t>
            </a:r>
          </a:p>
          <a:p>
            <a:pPr marL="0" indent="0">
              <a:buNone/>
            </a:pPr>
            <a:endParaRPr lang="en-US" dirty="0"/>
          </a:p>
          <a:p>
            <a:pPr marL="377825" indent="-377825"/>
            <a:r>
              <a:rPr lang="en-US" dirty="0"/>
              <a:t>Children may find themselves being targeted for sextortion or strangers approaching them online due to fake images having been created of them.</a:t>
            </a:r>
          </a:p>
          <a:p>
            <a:pPr marL="0" indent="0">
              <a:buNone/>
            </a:pPr>
            <a:endParaRPr lang="en-US" dirty="0"/>
          </a:p>
          <a:p>
            <a:pPr marL="377825" indent="-377825"/>
            <a:r>
              <a:rPr lang="en-US" dirty="0"/>
              <a:t>It's NOT the case that the impact is less because the images are not real – firstly they LOOK very real and secondly, it can feel very threatening to see the types of sexual act someone has created for the image of you to be involved in.</a:t>
            </a:r>
          </a:p>
          <a:p>
            <a:pPr marL="377825" indent="-377825"/>
            <a:endParaRPr lang="en-US" dirty="0"/>
          </a:p>
          <a:p>
            <a:pPr marL="0" indent="0">
              <a:buNone/>
            </a:pPr>
            <a:endParaRPr lang="en-US" dirty="0"/>
          </a:p>
        </p:txBody>
      </p:sp>
    </p:spTree>
    <p:extLst>
      <p:ext uri="{BB962C8B-B14F-4D97-AF65-F5344CB8AC3E}">
        <p14:creationId xmlns:p14="http://schemas.microsoft.com/office/powerpoint/2010/main" val="13557528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6178-C566-569F-9E1F-626162C9B008}"/>
              </a:ext>
            </a:extLst>
          </p:cNvPr>
          <p:cNvSpPr>
            <a:spLocks noGrp="1"/>
          </p:cNvSpPr>
          <p:nvPr>
            <p:ph type="title"/>
          </p:nvPr>
        </p:nvSpPr>
        <p:spPr/>
        <p:txBody>
          <a:bodyPr lIns="45719" tIns="45720" rIns="45719" bIns="45720" anchor="t">
            <a:normAutofit/>
          </a:bodyPr>
          <a:lstStyle/>
          <a:p>
            <a:r>
              <a:rPr lang="en-US" dirty="0"/>
              <a:t>Don't forget the link with misogyny</a:t>
            </a:r>
          </a:p>
        </p:txBody>
      </p:sp>
      <p:sp>
        <p:nvSpPr>
          <p:cNvPr id="3" name="Text Placeholder 2">
            <a:extLst>
              <a:ext uri="{FF2B5EF4-FFF2-40B4-BE49-F238E27FC236}">
                <a16:creationId xmlns:a16="http://schemas.microsoft.com/office/drawing/2014/main" id="{73DD268F-8B20-5158-DCC9-6F4D8EEB62A1}"/>
              </a:ext>
            </a:extLst>
          </p:cNvPr>
          <p:cNvSpPr>
            <a:spLocks noGrp="1"/>
          </p:cNvSpPr>
          <p:nvPr>
            <p:ph type="body" idx="1"/>
          </p:nvPr>
        </p:nvSpPr>
        <p:spPr>
          <a:xfrm>
            <a:off x="671989" y="1541613"/>
            <a:ext cx="12095799" cy="5211350"/>
          </a:xfrm>
        </p:spPr>
        <p:txBody>
          <a:bodyPr lIns="45719" tIns="45720" rIns="45719" bIns="45720" anchor="t">
            <a:normAutofit/>
          </a:bodyPr>
          <a:lstStyle/>
          <a:p>
            <a:pPr marL="377825" indent="-377825"/>
            <a:endParaRPr lang="en-US" dirty="0"/>
          </a:p>
          <a:p>
            <a:pPr marL="377825" indent="-377825"/>
            <a:endParaRPr lang="en-US" dirty="0"/>
          </a:p>
          <a:p>
            <a:pPr marL="0" indent="0">
              <a:buNone/>
            </a:pPr>
            <a:endParaRPr lang="en-US" dirty="0"/>
          </a:p>
        </p:txBody>
      </p:sp>
      <p:pic>
        <p:nvPicPr>
          <p:cNvPr id="4" name="Picture 3" descr="A screenshot of a computer with Ryugyong Hotel in the background&#10;&#10;Description automatically generated">
            <a:extLst>
              <a:ext uri="{FF2B5EF4-FFF2-40B4-BE49-F238E27FC236}">
                <a16:creationId xmlns:a16="http://schemas.microsoft.com/office/drawing/2014/main" id="{883DF949-3372-82FA-8E45-F5E6B7765B30}"/>
              </a:ext>
            </a:extLst>
          </p:cNvPr>
          <p:cNvPicPr>
            <a:picLocks noChangeAspect="1"/>
          </p:cNvPicPr>
          <p:nvPr/>
        </p:nvPicPr>
        <p:blipFill>
          <a:blip r:embed="rId2"/>
          <a:srcRect l="28761" t="18864" r="22124" b="15318"/>
          <a:stretch/>
        </p:blipFill>
        <p:spPr>
          <a:xfrm>
            <a:off x="2927669" y="1161520"/>
            <a:ext cx="6894181" cy="5843456"/>
          </a:xfrm>
          <a:prstGeom prst="rect">
            <a:avLst/>
          </a:prstGeom>
        </p:spPr>
      </p:pic>
      <p:sp>
        <p:nvSpPr>
          <p:cNvPr id="5" name="TextBox 4">
            <a:extLst>
              <a:ext uri="{FF2B5EF4-FFF2-40B4-BE49-F238E27FC236}">
                <a16:creationId xmlns:a16="http://schemas.microsoft.com/office/drawing/2014/main" id="{C14A204A-5F42-7D9E-3499-D658F859F2C1}"/>
              </a:ext>
            </a:extLst>
          </p:cNvPr>
          <p:cNvSpPr txBox="1"/>
          <p:nvPr/>
        </p:nvSpPr>
        <p:spPr>
          <a:xfrm>
            <a:off x="576810" y="1760428"/>
            <a:ext cx="3953719" cy="36933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85750" indent="-285750">
              <a:buFont typeface="Arial"/>
              <a:buChar char="•"/>
            </a:pPr>
            <a:r>
              <a:rPr lang="en-US" dirty="0">
                <a:solidFill>
                  <a:schemeClr val="tx2">
                    <a:lumMod val="76000"/>
                  </a:schemeClr>
                </a:solidFill>
              </a:rPr>
              <a:t>Image adapted by Bold Voices UK.</a:t>
            </a:r>
          </a:p>
          <a:p>
            <a:pPr marL="285750" indent="-285750">
              <a:buFont typeface="Arial"/>
              <a:buChar char="•"/>
            </a:pPr>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The use of deepfake technology to create humiliating and sometimes violent pornography can be used as a tool to silence those speaking up for women's rights.</a:t>
            </a:r>
          </a:p>
          <a:p>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Often, the perpetrators will send these images directly to the women to mock, shame and belittle them.</a:t>
            </a:r>
          </a:p>
          <a:p>
            <a:endParaRPr lang="en-US" dirty="0"/>
          </a:p>
        </p:txBody>
      </p:sp>
    </p:spTree>
    <p:extLst>
      <p:ext uri="{BB962C8B-B14F-4D97-AF65-F5344CB8AC3E}">
        <p14:creationId xmlns:p14="http://schemas.microsoft.com/office/powerpoint/2010/main" val="35586573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2155C-429D-CE68-3AB9-2C6ED4C17A8F}"/>
              </a:ext>
            </a:extLst>
          </p:cNvPr>
          <p:cNvSpPr>
            <a:spLocks noGrp="1"/>
          </p:cNvSpPr>
          <p:nvPr>
            <p:ph type="title"/>
          </p:nvPr>
        </p:nvSpPr>
        <p:spPr/>
        <p:txBody>
          <a:bodyPr lIns="45719" tIns="45720" rIns="45719" bIns="45720" anchor="t">
            <a:normAutofit/>
          </a:bodyPr>
          <a:lstStyle/>
          <a:p>
            <a:r>
              <a:rPr lang="en-US" dirty="0"/>
              <a:t>What has happened?</a:t>
            </a:r>
          </a:p>
        </p:txBody>
      </p:sp>
      <p:sp>
        <p:nvSpPr>
          <p:cNvPr id="3" name="Text Placeholder 2">
            <a:extLst>
              <a:ext uri="{FF2B5EF4-FFF2-40B4-BE49-F238E27FC236}">
                <a16:creationId xmlns:a16="http://schemas.microsoft.com/office/drawing/2014/main" id="{41CA3F63-3ECB-D97C-BEE0-7528E05B54EF}"/>
              </a:ext>
            </a:extLst>
          </p:cNvPr>
          <p:cNvSpPr>
            <a:spLocks noGrp="1"/>
          </p:cNvSpPr>
          <p:nvPr>
            <p:ph type="body" idx="1"/>
          </p:nvPr>
        </p:nvSpPr>
        <p:spPr>
          <a:xfrm>
            <a:off x="671989" y="1436435"/>
            <a:ext cx="8826764" cy="5316528"/>
          </a:xfrm>
        </p:spPr>
        <p:txBody>
          <a:bodyPr lIns="45719" tIns="45720" rIns="45719" bIns="45720" anchor="t">
            <a:noAutofit/>
          </a:bodyPr>
          <a:lstStyle/>
          <a:p>
            <a:pPr marL="377825" indent="-377825"/>
            <a:r>
              <a:rPr lang="en-US" sz="1700" dirty="0">
                <a:solidFill>
                  <a:schemeClr val="tx2">
                    <a:lumMod val="76000"/>
                  </a:schemeClr>
                </a:solidFill>
              </a:rPr>
              <a:t>Sewell Setzer III ended his life after having been talking to </a:t>
            </a:r>
            <a:r>
              <a:rPr lang="en-US" sz="1700" dirty="0" err="1">
                <a:solidFill>
                  <a:schemeClr val="tx2">
                    <a:lumMod val="76000"/>
                  </a:schemeClr>
                </a:solidFill>
              </a:rPr>
              <a:t>Character.AI's</a:t>
            </a:r>
            <a:r>
              <a:rPr lang="en-US" sz="1700" dirty="0">
                <a:solidFill>
                  <a:schemeClr val="tx2">
                    <a:lumMod val="76000"/>
                  </a:schemeClr>
                </a:solidFill>
              </a:rPr>
              <a:t> chatbots in April 2023 including one named after the character of Daenerys from Game of Thrones.</a:t>
            </a:r>
          </a:p>
          <a:p>
            <a:pPr marL="377825" indent="-377825"/>
            <a:endParaRPr lang="en-US" sz="1700" dirty="0">
              <a:solidFill>
                <a:schemeClr val="tx2">
                  <a:lumMod val="76000"/>
                </a:schemeClr>
              </a:solidFill>
            </a:endParaRPr>
          </a:p>
          <a:p>
            <a:pPr marL="377825" indent="-377825"/>
            <a:r>
              <a:rPr lang="en-US" sz="1700" dirty="0">
                <a:solidFill>
                  <a:schemeClr val="tx2">
                    <a:lumMod val="76000"/>
                  </a:schemeClr>
                </a:solidFill>
              </a:rPr>
              <a:t>He became obsessed with the bots to the point his schoolwork slipped and his phone was confiscated multiple times to try and get him back on track.</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He wrote in his journal he was grateful for many things, including "my life, sex, not being lonely, and all my life experiences with Daenerys".</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He spent hours talking to the chatbot including about sexual issues, and as his mental health deteriorated, his thoughts of </a:t>
            </a:r>
            <a:r>
              <a:rPr lang="en-US" sz="1700" dirty="0" err="1">
                <a:solidFill>
                  <a:schemeClr val="tx2">
                    <a:lumMod val="76000"/>
                  </a:schemeClr>
                </a:solidFill>
              </a:rPr>
              <a:t>suicide.Rather</a:t>
            </a:r>
            <a:r>
              <a:rPr lang="en-US" sz="1700" dirty="0">
                <a:solidFill>
                  <a:schemeClr val="tx2">
                    <a:lumMod val="76000"/>
                  </a:schemeClr>
                </a:solidFill>
              </a:rPr>
              <a:t> than discouraging this, or there being a reporting mechanism, the chatbot, repeatedly brought up the subject, and even seemed to encourage it:</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According to a report by Sky News, 'At one point, after it had asked him if "he had a plan" for taking his own life, Sewell responded that he was considering something but didn't know if it would allow him to have a pain-free death. The chatbot responded by saying: "That's not a reason not to go through with it."'</a:t>
            </a:r>
          </a:p>
          <a:p>
            <a:pPr marL="377825" indent="-377825"/>
            <a:endParaRPr lang="en-US" sz="1700" dirty="0">
              <a:solidFill>
                <a:schemeClr val="tx2">
                  <a:lumMod val="76000"/>
                </a:schemeClr>
              </a:solidFill>
            </a:endParaRPr>
          </a:p>
          <a:p>
            <a:pPr marL="377825" indent="-377825"/>
            <a:endParaRPr lang="en-US" sz="1700" dirty="0"/>
          </a:p>
        </p:txBody>
      </p:sp>
      <p:pic>
        <p:nvPicPr>
          <p:cNvPr id="4" name="Picture 3" descr="A person and child standing in a parking lot&#10;&#10;Description automatically generated">
            <a:extLst>
              <a:ext uri="{FF2B5EF4-FFF2-40B4-BE49-F238E27FC236}">
                <a16:creationId xmlns:a16="http://schemas.microsoft.com/office/drawing/2014/main" id="{0FACA325-1F5D-7CCB-D366-0FFB28987D7B}"/>
              </a:ext>
            </a:extLst>
          </p:cNvPr>
          <p:cNvPicPr>
            <a:picLocks noChangeAspect="1"/>
          </p:cNvPicPr>
          <p:nvPr/>
        </p:nvPicPr>
        <p:blipFill>
          <a:blip r:embed="rId2"/>
          <a:srcRect l="23148" t="28247" r="29259" b="11555"/>
          <a:stretch/>
        </p:blipFill>
        <p:spPr>
          <a:xfrm>
            <a:off x="9488219" y="1861924"/>
            <a:ext cx="4861844" cy="3837659"/>
          </a:xfrm>
          <a:prstGeom prst="rect">
            <a:avLst/>
          </a:prstGeom>
        </p:spPr>
      </p:pic>
    </p:spTree>
    <p:extLst>
      <p:ext uri="{BB962C8B-B14F-4D97-AF65-F5344CB8AC3E}">
        <p14:creationId xmlns:p14="http://schemas.microsoft.com/office/powerpoint/2010/main" val="52395013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6178-C566-569F-9E1F-626162C9B008}"/>
              </a:ext>
            </a:extLst>
          </p:cNvPr>
          <p:cNvSpPr>
            <a:spLocks noGrp="1"/>
          </p:cNvSpPr>
          <p:nvPr>
            <p:ph type="title"/>
          </p:nvPr>
        </p:nvSpPr>
        <p:spPr/>
        <p:txBody>
          <a:bodyPr lIns="45719" tIns="45720" rIns="45719" bIns="45720" anchor="t">
            <a:normAutofit/>
          </a:bodyPr>
          <a:lstStyle/>
          <a:p>
            <a:r>
              <a:rPr lang="en-US" dirty="0"/>
              <a:t>What could happen?</a:t>
            </a:r>
          </a:p>
        </p:txBody>
      </p:sp>
      <p:sp>
        <p:nvSpPr>
          <p:cNvPr id="3" name="Text Placeholder 2">
            <a:extLst>
              <a:ext uri="{FF2B5EF4-FFF2-40B4-BE49-F238E27FC236}">
                <a16:creationId xmlns:a16="http://schemas.microsoft.com/office/drawing/2014/main" id="{73DD268F-8B20-5158-DCC9-6F4D8EEB62A1}"/>
              </a:ext>
            </a:extLst>
          </p:cNvPr>
          <p:cNvSpPr>
            <a:spLocks noGrp="1"/>
          </p:cNvSpPr>
          <p:nvPr>
            <p:ph type="body" idx="1"/>
          </p:nvPr>
        </p:nvSpPr>
        <p:spPr>
          <a:xfrm>
            <a:off x="671989" y="1541613"/>
            <a:ext cx="12095799" cy="5211350"/>
          </a:xfrm>
        </p:spPr>
        <p:txBody>
          <a:bodyPr lIns="45719" tIns="45720" rIns="45719" bIns="45720" anchor="t">
            <a:normAutofit/>
          </a:bodyPr>
          <a:lstStyle/>
          <a:p>
            <a:pPr marL="377825" indent="-377825"/>
            <a:endParaRPr lang="en-US" dirty="0"/>
          </a:p>
          <a:p>
            <a:pPr marL="377825" indent="-377825"/>
            <a:endParaRPr lang="en-US" dirty="0"/>
          </a:p>
          <a:p>
            <a:pPr marL="0" indent="0">
              <a:buNone/>
            </a:pPr>
            <a:endParaRPr lang="en-US" dirty="0"/>
          </a:p>
        </p:txBody>
      </p:sp>
      <p:sp>
        <p:nvSpPr>
          <p:cNvPr id="4" name="TextBox 3">
            <a:extLst>
              <a:ext uri="{FF2B5EF4-FFF2-40B4-BE49-F238E27FC236}">
                <a16:creationId xmlns:a16="http://schemas.microsoft.com/office/drawing/2014/main" id="{2DA79498-B54D-79F8-9D4F-9A5725A0EB15}"/>
              </a:ext>
            </a:extLst>
          </p:cNvPr>
          <p:cNvSpPr txBox="1"/>
          <p:nvPr/>
        </p:nvSpPr>
        <p:spPr>
          <a:xfrm>
            <a:off x="1233349" y="1501469"/>
            <a:ext cx="11502327" cy="480131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85750" indent="-285750">
              <a:buFont typeface="Arial"/>
              <a:buChar char="•"/>
            </a:pPr>
            <a:r>
              <a:rPr lang="en-US" dirty="0">
                <a:solidFill>
                  <a:schemeClr val="tx2">
                    <a:lumMod val="76000"/>
                  </a:schemeClr>
                </a:solidFill>
              </a:rPr>
              <a:t>It's important to remind children that while experimenting with AI can be a lot of fun (e.g. The Barbie Challenge, Aging apps, 'Make me Bald' </a:t>
            </a:r>
            <a:r>
              <a:rPr lang="en-US" err="1">
                <a:solidFill>
                  <a:schemeClr val="tx2">
                    <a:lumMod val="76000"/>
                  </a:schemeClr>
                </a:solidFill>
              </a:rPr>
              <a:t>etc</a:t>
            </a:r>
            <a:r>
              <a:rPr lang="en-US" dirty="0">
                <a:solidFill>
                  <a:schemeClr val="tx2">
                    <a:lumMod val="76000"/>
                  </a:schemeClr>
                </a:solidFill>
              </a:rPr>
              <a:t>), they are NOT real.</a:t>
            </a:r>
          </a:p>
          <a:p>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Although the AI Chatbot was not an image per se, Sewell was able to choose one who looked like a real person, and was based on a real character – so it felt closer to reality and as though they were in a real relationship.</a:t>
            </a:r>
          </a:p>
          <a:p>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However, there are others out there such as the chatbots marketed by Meta which used the likenesses of real people such as Kendall Jenner or Tom Brady...again, so it feels closer to a real person.</a:t>
            </a:r>
          </a:p>
          <a:p>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For children who are perhaps more socially isolated – or struggle to dissociate from the fantasy world; they may be more vulnerable to forming relationships with these robots...which wouldn't be so bad if there were some safety features in place.</a:t>
            </a:r>
          </a:p>
          <a:p>
            <a:endParaRPr lang="en-US" dirty="0">
              <a:solidFill>
                <a:schemeClr val="tx2">
                  <a:lumMod val="76000"/>
                </a:schemeClr>
              </a:solidFill>
            </a:endParaRPr>
          </a:p>
          <a:p>
            <a:pPr marL="285750" indent="-285750">
              <a:buFont typeface="Arial"/>
              <a:buChar char="•"/>
            </a:pPr>
            <a:r>
              <a:rPr lang="en-US" dirty="0">
                <a:solidFill>
                  <a:schemeClr val="tx2">
                    <a:lumMod val="76000"/>
                  </a:schemeClr>
                </a:solidFill>
              </a:rPr>
              <a:t>Another impact on children's mental health is the prominence of deepfake images used in beauty campaigns or as influencers. Body confidence and self esteem can be heavily impacted even WITH the knowledge that those people do not really exist or look like that.</a:t>
            </a:r>
          </a:p>
        </p:txBody>
      </p:sp>
    </p:spTree>
    <p:extLst>
      <p:ext uri="{BB962C8B-B14F-4D97-AF65-F5344CB8AC3E}">
        <p14:creationId xmlns:p14="http://schemas.microsoft.com/office/powerpoint/2010/main" val="31059610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2155C-429D-CE68-3AB9-2C6ED4C17A8F}"/>
              </a:ext>
            </a:extLst>
          </p:cNvPr>
          <p:cNvSpPr>
            <a:spLocks noGrp="1"/>
          </p:cNvSpPr>
          <p:nvPr>
            <p:ph type="title"/>
          </p:nvPr>
        </p:nvSpPr>
        <p:spPr/>
        <p:txBody>
          <a:bodyPr lIns="45719" tIns="45720" rIns="45719" bIns="45720" anchor="t">
            <a:normAutofit/>
          </a:bodyPr>
          <a:lstStyle/>
          <a:p>
            <a:r>
              <a:rPr lang="en-US" dirty="0"/>
              <a:t>So, what can be done?</a:t>
            </a:r>
          </a:p>
        </p:txBody>
      </p:sp>
      <p:sp>
        <p:nvSpPr>
          <p:cNvPr id="3" name="Text Placeholder 2">
            <a:extLst>
              <a:ext uri="{FF2B5EF4-FFF2-40B4-BE49-F238E27FC236}">
                <a16:creationId xmlns:a16="http://schemas.microsoft.com/office/drawing/2014/main" id="{41CA3F63-3ECB-D97C-BEE0-7528E05B54EF}"/>
              </a:ext>
            </a:extLst>
          </p:cNvPr>
          <p:cNvSpPr>
            <a:spLocks noGrp="1"/>
          </p:cNvSpPr>
          <p:nvPr>
            <p:ph type="body" idx="1"/>
          </p:nvPr>
        </p:nvSpPr>
        <p:spPr>
          <a:xfrm>
            <a:off x="659564" y="1467751"/>
            <a:ext cx="9429610" cy="4701320"/>
          </a:xfrm>
        </p:spPr>
        <p:txBody>
          <a:bodyPr lIns="45719" tIns="45720" rIns="45719" bIns="45720" anchor="t">
            <a:noAutofit/>
          </a:bodyPr>
          <a:lstStyle/>
          <a:p>
            <a:pPr marL="377825" indent="-377825"/>
            <a:r>
              <a:rPr lang="en-US" sz="1700" dirty="0">
                <a:solidFill>
                  <a:schemeClr val="tx2">
                    <a:lumMod val="76000"/>
                  </a:schemeClr>
                </a:solidFill>
              </a:rPr>
              <a:t>It's really important NOT to present as out of touch or that we think AI is the enemy and should be avoided at all costs. AI is part of a child's world and future now, so we need to prepare them for that. If children think we're out of touch, they simply won't tell us things!</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Talk to them about deepfakes and AI issues in the media – ask them to consider the risks. Make sure your curriculum is flexible enough to include what is in the news as children are likely to be talking about it anyway.</a:t>
            </a:r>
          </a:p>
          <a:p>
            <a:pPr marL="377825" indent="-377825"/>
            <a:endParaRPr lang="en-US" sz="1700" dirty="0">
              <a:solidFill>
                <a:schemeClr val="tx2">
                  <a:lumMod val="76000"/>
                </a:schemeClr>
              </a:solidFill>
            </a:endParaRPr>
          </a:p>
          <a:p>
            <a:pPr marL="377825" indent="-377825"/>
            <a:r>
              <a:rPr lang="en-US" sz="1700" dirty="0">
                <a:solidFill>
                  <a:schemeClr val="tx2">
                    <a:lumMod val="76000"/>
                  </a:schemeClr>
                </a:solidFill>
              </a:rPr>
              <a:t>It's also vital that children know the laws, and the morals around consent. Just because you can create images of someone doing something that they would not usually consent to, doesn't mean you should. Teach empathy. </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Case study and Agony Aunt activities can be useful – such as 'what advice would you give to your friend if they, like Sewell Setzer, had fallen in love with a chatbot?'</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Encourage children to think critically about AI and deepfake technology! This goes for teachers and parents/carers. For example, considering the world's first Digital Supermodel – </a:t>
            </a:r>
            <a:r>
              <a:rPr lang="en-US" sz="1700" err="1">
                <a:solidFill>
                  <a:schemeClr val="tx2">
                    <a:lumMod val="76000"/>
                  </a:schemeClr>
                </a:solidFill>
              </a:rPr>
              <a:t>Shudu</a:t>
            </a:r>
            <a:r>
              <a:rPr lang="en-US" sz="1700" dirty="0">
                <a:solidFill>
                  <a:schemeClr val="tx2">
                    <a:lumMod val="76000"/>
                  </a:schemeClr>
                </a:solidFill>
              </a:rPr>
              <a:t>. Who benefits from </a:t>
            </a:r>
            <a:r>
              <a:rPr lang="en-US" sz="1700" err="1">
                <a:solidFill>
                  <a:schemeClr val="tx2">
                    <a:lumMod val="76000"/>
                  </a:schemeClr>
                </a:solidFill>
              </a:rPr>
              <a:t>Shudu's</a:t>
            </a:r>
            <a:r>
              <a:rPr lang="en-US" sz="1700" dirty="0">
                <a:solidFill>
                  <a:schemeClr val="tx2">
                    <a:lumMod val="76000"/>
                  </a:schemeClr>
                </a:solidFill>
              </a:rPr>
              <a:t> creation? Who could be negatively affected by her existence?</a:t>
            </a:r>
          </a:p>
          <a:p>
            <a:pPr marL="377825" indent="-377825"/>
            <a:endParaRPr lang="en-US" sz="1700" dirty="0">
              <a:solidFill>
                <a:schemeClr val="tx2">
                  <a:lumMod val="76000"/>
                </a:schemeClr>
              </a:solidFill>
            </a:endParaRPr>
          </a:p>
          <a:p>
            <a:pPr marL="0" indent="0">
              <a:buNone/>
            </a:pPr>
            <a:endParaRPr lang="en-US" sz="1700" dirty="0">
              <a:solidFill>
                <a:schemeClr val="tx2">
                  <a:lumMod val="76000"/>
                </a:schemeClr>
              </a:solidFill>
            </a:endParaRPr>
          </a:p>
        </p:txBody>
      </p:sp>
      <p:pic>
        <p:nvPicPr>
          <p:cNvPr id="4" name="Picture 3" descr="A screenshot of a person&#10;&#10;Description automatically generated">
            <a:extLst>
              <a:ext uri="{FF2B5EF4-FFF2-40B4-BE49-F238E27FC236}">
                <a16:creationId xmlns:a16="http://schemas.microsoft.com/office/drawing/2014/main" id="{77174913-C610-0315-9677-20E322FF56F3}"/>
              </a:ext>
            </a:extLst>
          </p:cNvPr>
          <p:cNvPicPr>
            <a:picLocks noChangeAspect="1"/>
          </p:cNvPicPr>
          <p:nvPr/>
        </p:nvPicPr>
        <p:blipFill>
          <a:blip r:embed="rId2"/>
          <a:srcRect l="5556" t="8999" r="51296"/>
          <a:stretch/>
        </p:blipFill>
        <p:spPr>
          <a:xfrm>
            <a:off x="10085235" y="1465168"/>
            <a:ext cx="3351460" cy="4422028"/>
          </a:xfrm>
          <a:prstGeom prst="rect">
            <a:avLst/>
          </a:prstGeom>
        </p:spPr>
      </p:pic>
    </p:spTree>
    <p:extLst>
      <p:ext uri="{BB962C8B-B14F-4D97-AF65-F5344CB8AC3E}">
        <p14:creationId xmlns:p14="http://schemas.microsoft.com/office/powerpoint/2010/main" val="248053463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2155C-429D-CE68-3AB9-2C6ED4C17A8F}"/>
              </a:ext>
            </a:extLst>
          </p:cNvPr>
          <p:cNvSpPr>
            <a:spLocks noGrp="1"/>
          </p:cNvSpPr>
          <p:nvPr>
            <p:ph type="title"/>
          </p:nvPr>
        </p:nvSpPr>
        <p:spPr/>
        <p:txBody>
          <a:bodyPr lIns="45719" tIns="45720" rIns="45719" bIns="45720" anchor="t">
            <a:normAutofit/>
          </a:bodyPr>
          <a:lstStyle/>
          <a:p>
            <a:r>
              <a:rPr lang="en-US" dirty="0"/>
              <a:t>What about advice to parents/carers?</a:t>
            </a:r>
          </a:p>
        </p:txBody>
      </p:sp>
      <p:sp>
        <p:nvSpPr>
          <p:cNvPr id="3" name="Text Placeholder 2">
            <a:extLst>
              <a:ext uri="{FF2B5EF4-FFF2-40B4-BE49-F238E27FC236}">
                <a16:creationId xmlns:a16="http://schemas.microsoft.com/office/drawing/2014/main" id="{41CA3F63-3ECB-D97C-BEE0-7528E05B54EF}"/>
              </a:ext>
            </a:extLst>
          </p:cNvPr>
          <p:cNvSpPr>
            <a:spLocks noGrp="1"/>
          </p:cNvSpPr>
          <p:nvPr>
            <p:ph type="body" idx="1"/>
          </p:nvPr>
        </p:nvSpPr>
        <p:spPr>
          <a:xfrm>
            <a:off x="671989" y="1424270"/>
            <a:ext cx="9466899" cy="4701320"/>
          </a:xfrm>
        </p:spPr>
        <p:txBody>
          <a:bodyPr lIns="45719" tIns="45720" rIns="45719" bIns="45720" anchor="t">
            <a:noAutofit/>
          </a:bodyPr>
          <a:lstStyle/>
          <a:p>
            <a:pPr marL="285750" indent="-285750"/>
            <a:r>
              <a:rPr lang="en-US" sz="1700" dirty="0">
                <a:solidFill>
                  <a:schemeClr val="tx2">
                    <a:lumMod val="76000"/>
                  </a:schemeClr>
                </a:solidFill>
              </a:rPr>
              <a:t>For primary age children, encourage them to explore times in which things haven't been what they seemed – in famous fairytales, films and TV. Activities that consider Ursula from The Little Mermaid, Mystique in the X-Men and Minerva McGonagall from Harry Potter can be useful to explore why people might pretend to be something else, and what their intentions might be.</a:t>
            </a:r>
          </a:p>
          <a:p>
            <a:pPr marL="377825" indent="-377825"/>
            <a:endParaRPr lang="en-US" sz="1700" dirty="0">
              <a:solidFill>
                <a:schemeClr val="tx2">
                  <a:lumMod val="76000"/>
                </a:schemeClr>
              </a:solidFill>
            </a:endParaRPr>
          </a:p>
          <a:p>
            <a:pPr marL="377825" indent="-377825"/>
            <a:r>
              <a:rPr lang="en-US" sz="1700" dirty="0">
                <a:solidFill>
                  <a:schemeClr val="tx2">
                    <a:lumMod val="76000"/>
                  </a:schemeClr>
                </a:solidFill>
              </a:rPr>
              <a:t>Encourage parents to set time limits, with a countdown, rather than on/off - and a chance to re-engage with reality. Remind parents to talk through the game, images or 'persona' they've been chatting with.</a:t>
            </a:r>
          </a:p>
          <a:p>
            <a:pPr marL="377825" indent="-377825"/>
            <a:endParaRPr lang="en-US" sz="1700" dirty="0">
              <a:solidFill>
                <a:schemeClr val="tx2">
                  <a:lumMod val="76000"/>
                </a:schemeClr>
              </a:solidFill>
            </a:endParaRPr>
          </a:p>
          <a:p>
            <a:pPr marL="377825" indent="-377825"/>
            <a:r>
              <a:rPr lang="en-US" sz="1700" dirty="0">
                <a:solidFill>
                  <a:schemeClr val="tx2">
                    <a:lumMod val="76000"/>
                  </a:schemeClr>
                </a:solidFill>
              </a:rPr>
              <a:t>Remind parents to continue to monitor what their child is doing online...they might think chatting with a chatbot is safer than their child chatting with a stranger but that's not necessarily the case! Just the same as we would encourage devices to be used in a 'main family room' rather than alone in their bedroom, so should AI be used. </a:t>
            </a:r>
          </a:p>
          <a:p>
            <a:pPr marL="0" indent="0">
              <a:buNone/>
            </a:pPr>
            <a:endParaRPr lang="en-US" sz="1700" dirty="0">
              <a:solidFill>
                <a:schemeClr val="tx2">
                  <a:lumMod val="76000"/>
                </a:schemeClr>
              </a:solidFill>
            </a:endParaRPr>
          </a:p>
          <a:p>
            <a:pPr marL="377825" indent="-377825"/>
            <a:r>
              <a:rPr lang="en-US" sz="1700" dirty="0">
                <a:solidFill>
                  <a:schemeClr val="tx2">
                    <a:lumMod val="76000"/>
                  </a:schemeClr>
                </a:solidFill>
              </a:rPr>
              <a:t>Encourage children to remember that when they post their image online, their images are being used to train AI. They can change this usually by going through Settings on their social media accounts, then scrolling down to Privacy and there will usually be an option to switch off </a:t>
            </a:r>
            <a:r>
              <a:rPr lang="en-US" sz="1700" b="1" dirty="0">
                <a:solidFill>
                  <a:schemeClr val="tx2">
                    <a:lumMod val="76000"/>
                  </a:schemeClr>
                </a:solidFill>
              </a:rPr>
              <a:t>“</a:t>
            </a:r>
            <a:r>
              <a:rPr lang="en-US" sz="1700" dirty="0">
                <a:solidFill>
                  <a:schemeClr val="tx2">
                    <a:lumMod val="76000"/>
                  </a:schemeClr>
                </a:solidFill>
              </a:rPr>
              <a:t>Allow large language models to be trained on your content” or similar. </a:t>
            </a:r>
          </a:p>
        </p:txBody>
      </p:sp>
      <p:pic>
        <p:nvPicPr>
          <p:cNvPr id="4" name="Picture 3" descr="A screenshot of a computer&#10;&#10;Description automatically generated">
            <a:extLst>
              <a:ext uri="{FF2B5EF4-FFF2-40B4-BE49-F238E27FC236}">
                <a16:creationId xmlns:a16="http://schemas.microsoft.com/office/drawing/2014/main" id="{52C5B74B-7441-2361-8E4E-69EBE40764BF}"/>
              </a:ext>
            </a:extLst>
          </p:cNvPr>
          <p:cNvPicPr>
            <a:picLocks noChangeAspect="1"/>
          </p:cNvPicPr>
          <p:nvPr/>
        </p:nvPicPr>
        <p:blipFill>
          <a:blip r:embed="rId2"/>
          <a:srcRect l="18201" t="26162" r="51046" b="40045"/>
          <a:stretch/>
        </p:blipFill>
        <p:spPr>
          <a:xfrm>
            <a:off x="10693114" y="4435304"/>
            <a:ext cx="2741905" cy="1876093"/>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16C8A629-6CD5-3CC7-6E59-E8C2C0FA7DE1}"/>
              </a:ext>
            </a:extLst>
          </p:cNvPr>
          <p:cNvPicPr>
            <a:picLocks noChangeAspect="1"/>
          </p:cNvPicPr>
          <p:nvPr/>
        </p:nvPicPr>
        <p:blipFill>
          <a:blip r:embed="rId3"/>
          <a:srcRect l="10546" t="20590" r="38113" b="23692"/>
          <a:stretch/>
        </p:blipFill>
        <p:spPr>
          <a:xfrm>
            <a:off x="10636451" y="2621622"/>
            <a:ext cx="2851388" cy="1909716"/>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BDAF18DA-D56B-CB47-4D51-4172A01D061C}"/>
              </a:ext>
            </a:extLst>
          </p:cNvPr>
          <p:cNvPicPr>
            <a:picLocks noChangeAspect="1"/>
          </p:cNvPicPr>
          <p:nvPr/>
        </p:nvPicPr>
        <p:blipFill>
          <a:blip r:embed="rId4"/>
          <a:srcRect l="16189" t="26815" r="52751" b="23259"/>
          <a:stretch/>
        </p:blipFill>
        <p:spPr>
          <a:xfrm>
            <a:off x="11267679" y="388205"/>
            <a:ext cx="2191596" cy="2232084"/>
          </a:xfrm>
          <a:prstGeom prst="rect">
            <a:avLst/>
          </a:prstGeom>
        </p:spPr>
      </p:pic>
    </p:spTree>
    <p:extLst>
      <p:ext uri="{BB962C8B-B14F-4D97-AF65-F5344CB8AC3E}">
        <p14:creationId xmlns:p14="http://schemas.microsoft.com/office/powerpoint/2010/main" val="21452120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800" dirty="0"/>
              <a:t>Understand what AI-assisted images are, and their prevalence</a:t>
            </a:r>
          </a:p>
          <a:p>
            <a:pPr marL="0" indent="0">
              <a:buNone/>
            </a:pPr>
            <a:endParaRPr lang="en-GB" sz="2800" dirty="0"/>
          </a:p>
          <a:p>
            <a:pPr marL="377825" indent="-377825"/>
            <a:r>
              <a:rPr lang="en-GB" sz="2800" dirty="0"/>
              <a:t>Gain an understanding of deepfake images, their prevalence and how they can be used to harm children</a:t>
            </a:r>
          </a:p>
          <a:p>
            <a:pPr marL="377825" indent="-377825"/>
            <a:endParaRPr lang="en-GB" sz="2800" dirty="0"/>
          </a:p>
          <a:p>
            <a:pPr marL="377825" indent="-377825"/>
            <a:r>
              <a:rPr lang="en-GB" sz="2800" dirty="0"/>
              <a:t>Explore the associated safeguarding risks of these types of images – from harmful fake news, to deepfake influencers and deepfake pornographic and abusive images.</a:t>
            </a:r>
          </a:p>
          <a:p>
            <a:pPr marL="377825" indent="-377825"/>
            <a:endParaRPr lang="en-GB" sz="2400" dirty="0"/>
          </a:p>
          <a:p>
            <a:pPr marL="377825" indent="-377825"/>
            <a:endParaRPr lang="en-US" sz="2400" dirty="0"/>
          </a:p>
        </p:txBody>
      </p:sp>
    </p:spTree>
    <p:extLst>
      <p:ext uri="{BB962C8B-B14F-4D97-AF65-F5344CB8AC3E}">
        <p14:creationId xmlns:p14="http://schemas.microsoft.com/office/powerpoint/2010/main" val="195022883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F1AB2-A798-66BE-6B5B-D07E217DAE1A}"/>
              </a:ext>
            </a:extLst>
          </p:cNvPr>
          <p:cNvSpPr>
            <a:spLocks noGrp="1"/>
          </p:cNvSpPr>
          <p:nvPr>
            <p:ph type="title"/>
          </p:nvPr>
        </p:nvSpPr>
        <p:spPr/>
        <p:txBody>
          <a:bodyPr>
            <a:normAutofit fontScale="90000"/>
          </a:bodyPr>
          <a:lstStyle/>
          <a:p>
            <a:r>
              <a:rPr lang="en-GB" b="1" dirty="0"/>
              <a:t>Reflection Questions Following Episode 1</a:t>
            </a:r>
            <a:br>
              <a:rPr lang="en-GB" dirty="0"/>
            </a:br>
            <a:endParaRPr lang="en-GB" dirty="0"/>
          </a:p>
        </p:txBody>
      </p:sp>
      <p:sp>
        <p:nvSpPr>
          <p:cNvPr id="3" name="Text Placeholder 2">
            <a:extLst>
              <a:ext uri="{FF2B5EF4-FFF2-40B4-BE49-F238E27FC236}">
                <a16:creationId xmlns:a16="http://schemas.microsoft.com/office/drawing/2014/main" id="{8AF55EAB-0E65-5C06-46C5-EEDF188DBD36}"/>
              </a:ext>
            </a:extLst>
          </p:cNvPr>
          <p:cNvSpPr>
            <a:spLocks noGrp="1"/>
          </p:cNvSpPr>
          <p:nvPr>
            <p:ph type="body" idx="1"/>
          </p:nvPr>
        </p:nvSpPr>
        <p:spPr>
          <a:xfrm>
            <a:off x="668812" y="1659608"/>
            <a:ext cx="12095799" cy="5389112"/>
          </a:xfrm>
        </p:spPr>
        <p:txBody>
          <a:bodyPr>
            <a:normAutofit fontScale="92500" lnSpcReduction="20000"/>
          </a:bodyPr>
          <a:lstStyle/>
          <a:p>
            <a:endParaRPr lang="en-GB" dirty="0"/>
          </a:p>
          <a:p>
            <a:r>
              <a:rPr lang="en-GB" b="1" dirty="0">
                <a:solidFill>
                  <a:schemeClr val="accent1"/>
                </a:solidFill>
              </a:rPr>
              <a:t>What new insights have you gained?</a:t>
            </a:r>
            <a:endParaRPr lang="en-GB" dirty="0">
              <a:solidFill>
                <a:schemeClr val="accent1"/>
              </a:solidFill>
            </a:endParaRPr>
          </a:p>
          <a:p>
            <a:pPr marL="457200" lvl="1" indent="0">
              <a:buNone/>
            </a:pPr>
            <a:r>
              <a:rPr lang="en-GB" dirty="0"/>
              <a:t>—Identify key takeaways or concepts you were not previously aware of.</a:t>
            </a:r>
          </a:p>
          <a:p>
            <a:r>
              <a:rPr lang="en-GB" b="1" dirty="0">
                <a:solidFill>
                  <a:schemeClr val="accent1"/>
                </a:solidFill>
              </a:rPr>
              <a:t>What are the key areas to revisit?</a:t>
            </a:r>
            <a:endParaRPr lang="en-GB" dirty="0">
              <a:solidFill>
                <a:schemeClr val="accent1"/>
              </a:solidFill>
            </a:endParaRPr>
          </a:p>
          <a:p>
            <a:pPr marL="457200" lvl="1" indent="0">
              <a:buNone/>
            </a:pPr>
            <a:r>
              <a:rPr lang="en-GB" dirty="0"/>
              <a:t>—Think of at least three specific topics or points that you would like to explore further.</a:t>
            </a:r>
          </a:p>
          <a:p>
            <a:r>
              <a:rPr lang="en-GB" b="1" dirty="0">
                <a:solidFill>
                  <a:schemeClr val="accent1"/>
                </a:solidFill>
              </a:rPr>
              <a:t>What training has already been conducted on the covered topics?</a:t>
            </a:r>
            <a:endParaRPr lang="en-GB" dirty="0">
              <a:solidFill>
                <a:schemeClr val="accent1"/>
              </a:solidFill>
            </a:endParaRPr>
          </a:p>
          <a:p>
            <a:pPr marL="457200" lvl="1" indent="0">
              <a:buNone/>
            </a:pPr>
            <a:r>
              <a:rPr lang="en-GB" dirty="0"/>
              <a:t>—Reflect on any previous training related to these areas and assess what might need revisiting or refreshing.</a:t>
            </a:r>
          </a:p>
          <a:p>
            <a:r>
              <a:rPr lang="en-GB" b="1" dirty="0">
                <a:solidFill>
                  <a:schemeClr val="accent1"/>
                </a:solidFill>
              </a:rPr>
              <a:t>Where are the gaps in learning for your staff?</a:t>
            </a:r>
            <a:endParaRPr lang="en-GB" dirty="0">
              <a:solidFill>
                <a:schemeClr val="accent1"/>
              </a:solidFill>
            </a:endParaRPr>
          </a:p>
          <a:p>
            <a:pPr marL="457200" lvl="1" indent="0">
              <a:buNone/>
            </a:pPr>
            <a:r>
              <a:rPr lang="en-GB" dirty="0"/>
              <a:t>—Highlight areas where staff may lack knowledge or skills and consider how you will address these gaps.</a:t>
            </a:r>
          </a:p>
          <a:p>
            <a:r>
              <a:rPr lang="en-GB" b="1" dirty="0">
                <a:solidFill>
                  <a:schemeClr val="accent1"/>
                </a:solidFill>
              </a:rPr>
              <a:t>What’s next?</a:t>
            </a:r>
            <a:endParaRPr lang="en-GB" dirty="0">
              <a:solidFill>
                <a:schemeClr val="accent1"/>
              </a:solidFill>
            </a:endParaRPr>
          </a:p>
          <a:p>
            <a:pPr marL="457200" lvl="1" indent="0">
              <a:buNone/>
            </a:pPr>
            <a:r>
              <a:rPr lang="en-GB" dirty="0"/>
              <a:t>—Identify what you’d like to do next, topics, training courses that should be prioritised moving forward.</a:t>
            </a:r>
          </a:p>
          <a:p>
            <a:pPr marL="0" indent="0">
              <a:buNone/>
            </a:pPr>
            <a:endParaRPr lang="en-GB" dirty="0"/>
          </a:p>
        </p:txBody>
      </p:sp>
    </p:spTree>
    <p:extLst>
      <p:ext uri="{BB962C8B-B14F-4D97-AF65-F5344CB8AC3E}">
        <p14:creationId xmlns:p14="http://schemas.microsoft.com/office/powerpoint/2010/main" val="329928013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CBE69-46D9-8FCF-39E6-8E3E321A162D}"/>
              </a:ext>
            </a:extLst>
          </p:cNvPr>
          <p:cNvSpPr>
            <a:spLocks noGrp="1"/>
          </p:cNvSpPr>
          <p:nvPr>
            <p:ph type="title"/>
          </p:nvPr>
        </p:nvSpPr>
        <p:spPr/>
        <p:txBody>
          <a:bodyPr/>
          <a:lstStyle/>
          <a:p>
            <a:r>
              <a:rPr lang="en-GB" dirty="0"/>
              <a:t>Episode 2 </a:t>
            </a:r>
          </a:p>
        </p:txBody>
      </p:sp>
      <p:sp>
        <p:nvSpPr>
          <p:cNvPr id="3" name="Text Placeholder 2">
            <a:extLst>
              <a:ext uri="{FF2B5EF4-FFF2-40B4-BE49-F238E27FC236}">
                <a16:creationId xmlns:a16="http://schemas.microsoft.com/office/drawing/2014/main" id="{F27255FD-2AF6-481B-8E49-705AEB63A6E5}"/>
              </a:ext>
            </a:extLst>
          </p:cNvPr>
          <p:cNvSpPr>
            <a:spLocks noGrp="1"/>
          </p:cNvSpPr>
          <p:nvPr>
            <p:ph type="body" idx="1"/>
          </p:nvPr>
        </p:nvSpPr>
        <p:spPr/>
        <p:txBody>
          <a:bodyPr/>
          <a:lstStyle/>
          <a:p>
            <a:endParaRPr lang="en-GB" dirty="0"/>
          </a:p>
          <a:p>
            <a:pPr marL="0" indent="0">
              <a:buNone/>
            </a:pPr>
            <a:endParaRPr lang="en-GB" sz="3200" b="1" dirty="0">
              <a:solidFill>
                <a:schemeClr val="accent6"/>
              </a:solidFill>
              <a:latin typeface="KG Second Chances Solid"/>
            </a:endParaRPr>
          </a:p>
          <a:p>
            <a:pPr marL="0" indent="0">
              <a:buNone/>
            </a:pPr>
            <a:r>
              <a:rPr lang="en-GB" sz="3200" b="1" i="0" dirty="0">
                <a:solidFill>
                  <a:schemeClr val="accent6"/>
                </a:solidFill>
                <a:effectLst/>
                <a:latin typeface="KG Second Chances Solid"/>
              </a:rPr>
              <a:t>Emojis, Acronyms and young people’s use of social media to engage in Sexual Behaviour</a:t>
            </a:r>
            <a:endParaRPr lang="en-GB" sz="3200" b="0" i="0" dirty="0">
              <a:solidFill>
                <a:schemeClr val="accent6"/>
              </a:solidFill>
              <a:effectLst/>
              <a:latin typeface="KG Second Chances Solid"/>
            </a:endParaRPr>
          </a:p>
          <a:p>
            <a:endParaRPr lang="en-GB" dirty="0"/>
          </a:p>
        </p:txBody>
      </p:sp>
    </p:spTree>
    <p:extLst>
      <p:ext uri="{BB962C8B-B14F-4D97-AF65-F5344CB8AC3E}">
        <p14:creationId xmlns:p14="http://schemas.microsoft.com/office/powerpoint/2010/main" val="401911809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800" dirty="0"/>
              <a:t>Understand what AI-assisted images are, and their prevalence</a:t>
            </a:r>
          </a:p>
          <a:p>
            <a:pPr marL="0" indent="0">
              <a:buNone/>
            </a:pPr>
            <a:endParaRPr lang="en-GB" sz="2800" dirty="0"/>
          </a:p>
          <a:p>
            <a:pPr marL="377825" indent="-377825"/>
            <a:r>
              <a:rPr lang="en-GB" sz="2800" dirty="0"/>
              <a:t>Gain an understanding of deepfake images, their prevalence and how they can be used to harm children</a:t>
            </a:r>
          </a:p>
          <a:p>
            <a:pPr marL="377825" indent="-377825"/>
            <a:endParaRPr lang="en-GB" sz="2800" dirty="0"/>
          </a:p>
          <a:p>
            <a:pPr marL="377825" indent="-377825"/>
            <a:r>
              <a:rPr lang="en-GB" sz="2800" dirty="0"/>
              <a:t>Explore the associated safeguarding risks of these types of images – from harmful fake news, to deepfake influencers and deepfake pornographic and abusive images.</a:t>
            </a:r>
          </a:p>
          <a:p>
            <a:pPr marL="377825" indent="-377825"/>
            <a:endParaRPr lang="en-GB" sz="2400" dirty="0"/>
          </a:p>
          <a:p>
            <a:pPr marL="377825" indent="-377825"/>
            <a:endParaRPr lang="en-US" sz="2400" dirty="0"/>
          </a:p>
        </p:txBody>
      </p:sp>
    </p:spTree>
    <p:extLst>
      <p:ext uri="{BB962C8B-B14F-4D97-AF65-F5344CB8AC3E}">
        <p14:creationId xmlns:p14="http://schemas.microsoft.com/office/powerpoint/2010/main" val="24086892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 name="Content Placeholder 4" descr="Content Placeholder 4"/>
          <p:cNvPicPr>
            <a:picLocks noGrp="1" noChangeAspect="1"/>
          </p:cNvPicPr>
          <p:nvPr>
            <p:ph type="pic" idx="21"/>
          </p:nvPr>
        </p:nvPicPr>
        <p:blipFill>
          <a:blip r:embed="rId2"/>
          <a:stretch>
            <a:fillRect/>
          </a:stretch>
        </p:blipFill>
        <p:spPr>
          <a:xfrm>
            <a:off x="0" y="1043533"/>
            <a:ext cx="13234307" cy="6799262"/>
          </a:xfrm>
          <a:prstGeom prst="rect">
            <a:avLst/>
          </a:prstGeom>
        </p:spPr>
      </p:pic>
      <p:sp>
        <p:nvSpPr>
          <p:cNvPr id="162" name="TextBox 5"/>
          <p:cNvSpPr txBox="1"/>
          <p:nvPr/>
        </p:nvSpPr>
        <p:spPr>
          <a:xfrm>
            <a:off x="428902" y="0"/>
            <a:ext cx="13348335"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5400">
                <a:solidFill>
                  <a:srgbClr val="00B050"/>
                </a:solidFill>
              </a:defRPr>
            </a:pPr>
            <a:r>
              <a:rPr dirty="0">
                <a:solidFill>
                  <a:schemeClr val="accent1"/>
                </a:solidFill>
              </a:rPr>
              <a:t>Visit us at </a:t>
            </a:r>
            <a:r>
              <a:rPr u="sng" dirty="0">
                <a:solidFill>
                  <a:schemeClr val="accent1"/>
                </a:solidFill>
                <a:uFill>
                  <a:solidFill>
                    <a:schemeClr val="accent1"/>
                  </a:solidFill>
                </a:uFill>
                <a:hlinkClick r:id="rId3">
                  <a:extLst>
                    <a:ext uri="{A12FA001-AC4F-418D-AE19-62706E023703}">
                      <ahyp:hlinkClr xmlns:ahyp="http://schemas.microsoft.com/office/drawing/2018/hyperlinkcolor" val="tx"/>
                    </a:ext>
                  </a:extLst>
                </a:hlinkClick>
              </a:rPr>
              <a:t>www.veema.co.uk</a:t>
            </a:r>
            <a:r>
              <a:rPr dirty="0">
                <a:solidFill>
                  <a:schemeClr val="accent1"/>
                </a:solidFill>
              </a:rPr>
              <a:t> </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What do we mean by 'deepfake'?</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763928"/>
            <a:ext cx="12095799" cy="5284791"/>
          </a:xfrm>
        </p:spPr>
        <p:txBody>
          <a:bodyPr lIns="45719" tIns="45720" rIns="45719" bIns="45720" anchor="t">
            <a:normAutofit/>
          </a:bodyPr>
          <a:lstStyle/>
          <a:p>
            <a:pPr marL="377825" indent="-377825">
              <a:buNone/>
            </a:pPr>
            <a:endParaRPr lang="en-US" sz="56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a:ea typeface="Lato"/>
            </a:endParaRPr>
          </a:p>
          <a:p>
            <a:pPr marL="377825" indent="-377825">
              <a:buNone/>
            </a:pPr>
            <a:endParaRPr lang="en-US" sz="3500" b="1" dirty="0">
              <a:solidFill>
                <a:srgbClr val="435D60"/>
              </a:solidFill>
              <a:latin typeface="Lato"/>
              <a:ea typeface="Lato"/>
              <a:cs typeface="Lato"/>
            </a:endParaRPr>
          </a:p>
          <a:p>
            <a:pPr marL="0" indent="0">
              <a:buNone/>
            </a:pPr>
            <a:endParaRPr lang="en-US" dirty="0"/>
          </a:p>
        </p:txBody>
      </p:sp>
      <p:sp>
        <p:nvSpPr>
          <p:cNvPr id="4" name="TextBox 3">
            <a:extLst>
              <a:ext uri="{FF2B5EF4-FFF2-40B4-BE49-F238E27FC236}">
                <a16:creationId xmlns:a16="http://schemas.microsoft.com/office/drawing/2014/main" id="{C8B6D169-D888-AA7B-E6DD-1CFFF3659C91}"/>
              </a:ext>
            </a:extLst>
          </p:cNvPr>
          <p:cNvSpPr txBox="1"/>
          <p:nvPr/>
        </p:nvSpPr>
        <p:spPr>
          <a:xfrm>
            <a:off x="948404" y="2145825"/>
            <a:ext cx="9287482"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28600" indent="-228600">
              <a:buFont typeface="Aptos"/>
              <a:buChar char="•"/>
            </a:pPr>
            <a:endParaRPr lang="en-GB" sz="1000" dirty="0"/>
          </a:p>
        </p:txBody>
      </p:sp>
      <p:sp>
        <p:nvSpPr>
          <p:cNvPr id="5" name="TextBox 4">
            <a:extLst>
              <a:ext uri="{FF2B5EF4-FFF2-40B4-BE49-F238E27FC236}">
                <a16:creationId xmlns:a16="http://schemas.microsoft.com/office/drawing/2014/main" id="{8839F288-13DF-6A0E-4E73-006B32D1567B}"/>
              </a:ext>
            </a:extLst>
          </p:cNvPr>
          <p:cNvSpPr txBox="1"/>
          <p:nvPr/>
        </p:nvSpPr>
        <p:spPr>
          <a:xfrm>
            <a:off x="931076" y="1890452"/>
            <a:ext cx="11860174" cy="43796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85750" indent="-285750">
              <a:lnSpc>
                <a:spcPct val="90000"/>
              </a:lnSpc>
              <a:spcBef>
                <a:spcPts val="1000"/>
              </a:spcBef>
              <a:buFont typeface="Arial"/>
              <a:buChar char="•"/>
            </a:pPr>
            <a:r>
              <a:rPr lang="en-GB" dirty="0">
                <a:solidFill>
                  <a:schemeClr val="tx2">
                    <a:lumMod val="76000"/>
                  </a:schemeClr>
                </a:solidFill>
              </a:rPr>
              <a:t>‘Deep’ refers to ‘deep learning by machine’ – a type of AI. We understand the meaning of fake.</a:t>
            </a:r>
            <a:endParaRPr lang="en-US">
              <a:solidFill>
                <a:schemeClr val="tx2">
                  <a:lumMod val="76000"/>
                </a:schemeClr>
              </a:solidFill>
            </a:endParaRPr>
          </a:p>
          <a:p>
            <a:pPr marL="342900" indent="-342900">
              <a:lnSpc>
                <a:spcPct val="90000"/>
              </a:lnSpc>
              <a:spcBef>
                <a:spcPts val="1000"/>
              </a:spcBef>
              <a:buFont typeface="Arial"/>
              <a:buChar char="•"/>
            </a:pPr>
            <a:r>
              <a:rPr lang="en-GB" dirty="0">
                <a:solidFill>
                  <a:schemeClr val="tx2">
                    <a:lumMod val="76000"/>
                  </a:schemeClr>
                </a:solidFill>
              </a:rPr>
              <a:t>Benjamin </a:t>
            </a:r>
            <a:r>
              <a:rPr lang="en-GB" dirty="0" err="1">
                <a:solidFill>
                  <a:schemeClr val="tx2">
                    <a:lumMod val="76000"/>
                  </a:schemeClr>
                </a:solidFill>
              </a:rPr>
              <a:t>Guedj</a:t>
            </a:r>
            <a:r>
              <a:rPr lang="en-GB" dirty="0">
                <a:solidFill>
                  <a:schemeClr val="tx2">
                    <a:lumMod val="76000"/>
                  </a:schemeClr>
                </a:solidFill>
              </a:rPr>
              <a:t> is a Principal Research Fellow in Machine Learning at UCL. In a report by Al Jazeera entitled ‘What are deepfakes and are they dangerous?’; He explains in very simple terms that this technology is used to:</a:t>
            </a:r>
          </a:p>
          <a:p>
            <a:pPr marL="285750" indent="-285750">
              <a:lnSpc>
                <a:spcPct val="90000"/>
              </a:lnSpc>
              <a:spcBef>
                <a:spcPts val="1000"/>
              </a:spcBef>
              <a:buFont typeface="Arial"/>
              <a:buChar char="•"/>
            </a:pPr>
            <a:r>
              <a:rPr lang="en-GB" dirty="0">
                <a:solidFill>
                  <a:schemeClr val="tx2">
                    <a:lumMod val="76000"/>
                  </a:schemeClr>
                </a:solidFill>
              </a:rPr>
              <a:t>“impersonate people into making, saying things.. they never said or acting like they never acted before”</a:t>
            </a:r>
            <a:endParaRPr lang="en-US">
              <a:solidFill>
                <a:schemeClr val="tx2">
                  <a:lumMod val="76000"/>
                </a:schemeClr>
              </a:solidFill>
            </a:endParaRPr>
          </a:p>
          <a:p>
            <a:pPr marL="342900" indent="-342900">
              <a:lnSpc>
                <a:spcPct val="90000"/>
              </a:lnSpc>
              <a:spcBef>
                <a:spcPts val="1000"/>
              </a:spcBef>
              <a:buFont typeface="Arial"/>
              <a:buChar char="•"/>
            </a:pPr>
            <a:r>
              <a:rPr lang="en-GB" dirty="0">
                <a:solidFill>
                  <a:schemeClr val="tx2">
                    <a:lumMod val="76000"/>
                  </a:schemeClr>
                </a:solidFill>
              </a:rPr>
              <a:t>‘Highly accessible – not just for tech nerds or experts’ - New applications, such as the application “Deepfake” and “</a:t>
            </a:r>
            <a:r>
              <a:rPr lang="en-GB" dirty="0" err="1">
                <a:solidFill>
                  <a:schemeClr val="tx2">
                    <a:lumMod val="76000"/>
                  </a:schemeClr>
                </a:solidFill>
              </a:rPr>
              <a:t>Deepnude</a:t>
            </a:r>
            <a:r>
              <a:rPr lang="en-GB" dirty="0">
                <a:solidFill>
                  <a:schemeClr val="tx2">
                    <a:lumMod val="76000"/>
                  </a:schemeClr>
                </a:solidFill>
              </a:rPr>
              <a:t>”, allow for deepfake creation to be easily accessible to the average person.</a:t>
            </a:r>
            <a:endParaRPr lang="en-US">
              <a:solidFill>
                <a:schemeClr val="tx2">
                  <a:lumMod val="76000"/>
                </a:schemeClr>
              </a:solidFill>
            </a:endParaRPr>
          </a:p>
          <a:p>
            <a:pPr marL="342900" indent="-342900">
              <a:lnSpc>
                <a:spcPct val="90000"/>
              </a:lnSpc>
              <a:spcBef>
                <a:spcPts val="1000"/>
              </a:spcBef>
              <a:buFont typeface="Arial"/>
              <a:buChar char="•"/>
            </a:pPr>
            <a:r>
              <a:rPr lang="en-GB" dirty="0">
                <a:solidFill>
                  <a:schemeClr val="tx2">
                    <a:lumMod val="76000"/>
                  </a:schemeClr>
                </a:solidFill>
              </a:rPr>
              <a:t>A deepfake attack could include editing or modifying an audio, video, or image file to alter its meaning. For example, a deep neural network can take someone’s voice and apply a different style to it, so they sound like someone else. </a:t>
            </a:r>
            <a:endParaRPr lang="en-US">
              <a:solidFill>
                <a:schemeClr val="tx2">
                  <a:lumMod val="76000"/>
                </a:schemeClr>
              </a:solidFill>
            </a:endParaRPr>
          </a:p>
          <a:p>
            <a:pPr marL="342900" indent="-342900">
              <a:lnSpc>
                <a:spcPct val="90000"/>
              </a:lnSpc>
              <a:spcBef>
                <a:spcPts val="1000"/>
              </a:spcBef>
              <a:buFont typeface="Arial"/>
              <a:buChar char="•"/>
            </a:pPr>
            <a:r>
              <a:rPr lang="en-GB" dirty="0">
                <a:solidFill>
                  <a:schemeClr val="tx2">
                    <a:lumMod val="76000"/>
                  </a:schemeClr>
                </a:solidFill>
              </a:rPr>
              <a:t>Another easily accessible tactic of deep faking includes taking a video of someone standing still and combining it with a video of someone dancing. This can make the dancing person stand still and vice versa. Similarly, as you can imagine – it would be fairly simple to take a video of someone standing still and combine it with a video of someone engaging in a sexual act.</a:t>
            </a:r>
            <a:endParaRPr lang="en-US">
              <a:solidFill>
                <a:schemeClr val="tx2">
                  <a:lumMod val="76000"/>
                </a:schemeClr>
              </a:solidFill>
            </a:endParaRPr>
          </a:p>
          <a:p>
            <a:pPr marL="228600" indent="-228600">
              <a:buFont typeface="Arial"/>
              <a:buChar char="•"/>
            </a:pPr>
            <a:endParaRPr lang="en-GB" dirty="0"/>
          </a:p>
        </p:txBody>
      </p:sp>
    </p:spTree>
    <p:extLst>
      <p:ext uri="{BB962C8B-B14F-4D97-AF65-F5344CB8AC3E}">
        <p14:creationId xmlns:p14="http://schemas.microsoft.com/office/powerpoint/2010/main" val="36536595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D1CC0-5297-102E-633B-36B6F42295D4}"/>
              </a:ext>
            </a:extLst>
          </p:cNvPr>
          <p:cNvSpPr>
            <a:spLocks noGrp="1"/>
          </p:cNvSpPr>
          <p:nvPr>
            <p:ph type="title"/>
          </p:nvPr>
        </p:nvSpPr>
        <p:spPr/>
        <p:txBody>
          <a:bodyPr lIns="45719" tIns="45720" rIns="45719" bIns="45720" anchor="t">
            <a:normAutofit/>
          </a:bodyPr>
          <a:lstStyle/>
          <a:p>
            <a:r>
              <a:rPr lang="en-US" dirty="0"/>
              <a:t>AI-assisted and </a:t>
            </a:r>
            <a:r>
              <a:rPr lang="en-US" dirty="0" err="1"/>
              <a:t>Pseuo</a:t>
            </a:r>
            <a:r>
              <a:rPr lang="en-US" dirty="0"/>
              <a:t>-images</a:t>
            </a:r>
          </a:p>
        </p:txBody>
      </p:sp>
      <p:sp>
        <p:nvSpPr>
          <p:cNvPr id="3" name="Text Placeholder 2">
            <a:extLst>
              <a:ext uri="{FF2B5EF4-FFF2-40B4-BE49-F238E27FC236}">
                <a16:creationId xmlns:a16="http://schemas.microsoft.com/office/drawing/2014/main" id="{D4033CDC-38E5-9D5A-6629-13FA71AFB696}"/>
              </a:ext>
            </a:extLst>
          </p:cNvPr>
          <p:cNvSpPr>
            <a:spLocks noGrp="1"/>
          </p:cNvSpPr>
          <p:nvPr>
            <p:ph type="body" idx="1"/>
          </p:nvPr>
        </p:nvSpPr>
        <p:spPr>
          <a:xfrm>
            <a:off x="671989" y="1890141"/>
            <a:ext cx="7080380" cy="4701320"/>
          </a:xfrm>
        </p:spPr>
        <p:txBody>
          <a:bodyPr lIns="45719" tIns="45720" rIns="45719" bIns="45720" anchor="t">
            <a:noAutofit/>
          </a:bodyPr>
          <a:lstStyle/>
          <a:p>
            <a:pPr marL="342900" indent="-342900">
              <a:lnSpc>
                <a:spcPct val="90000"/>
              </a:lnSpc>
              <a:spcBef>
                <a:spcPts val="1000"/>
              </a:spcBef>
              <a:buFont typeface="Arial,Sans-Serif"/>
            </a:pPr>
            <a:r>
              <a:rPr lang="en-GB" sz="1800" dirty="0">
                <a:solidFill>
                  <a:schemeClr val="tx2">
                    <a:lumMod val="76000"/>
                  </a:schemeClr>
                </a:solidFill>
              </a:rPr>
              <a:t>The term pseudo-images is sometimes used. This refers to computer-generated images that otherwise appear to be a photograph or video. </a:t>
            </a:r>
            <a:endParaRPr lang="en-US" sz="1800">
              <a:solidFill>
                <a:schemeClr val="tx2">
                  <a:lumMod val="76000"/>
                </a:schemeClr>
              </a:solidFill>
            </a:endParaRPr>
          </a:p>
          <a:p>
            <a:pPr marL="342900" indent="-342900">
              <a:lnSpc>
                <a:spcPct val="90000"/>
              </a:lnSpc>
              <a:spcBef>
                <a:spcPts val="1000"/>
              </a:spcBef>
              <a:buFont typeface="Arial,Sans-Serif"/>
            </a:pPr>
            <a:r>
              <a:rPr lang="en-GB" sz="1800" dirty="0">
                <a:solidFill>
                  <a:schemeClr val="tx2">
                    <a:lumMod val="76000"/>
                  </a:schemeClr>
                </a:solidFill>
              </a:rPr>
              <a:t>These may be created using tools such as photo/video editing software, deepfake apps and generators (to combine and superimpose existing images or videos onto other images and videos), and AI text-to-image generators.</a:t>
            </a:r>
          </a:p>
          <a:p>
            <a:pPr marL="342900" indent="-342900">
              <a:lnSpc>
                <a:spcPct val="90000"/>
              </a:lnSpc>
              <a:spcBef>
                <a:spcPts val="1000"/>
              </a:spcBef>
              <a:buFont typeface="Arial,Sans-Serif"/>
            </a:pPr>
            <a:r>
              <a:rPr lang="en-GB" sz="1800" dirty="0">
                <a:solidFill>
                  <a:schemeClr val="tx2">
                    <a:lumMod val="76000"/>
                  </a:schemeClr>
                </a:solidFill>
              </a:rPr>
              <a:t>We might also hear about 'pseudo-images' being discussed in relation to real images that have been put through a filter to look like they have been drawn or are in cartoon form...we often see these in exercise advertisements or slimming adverts.</a:t>
            </a:r>
          </a:p>
          <a:p>
            <a:pPr marL="342900" indent="-342900">
              <a:lnSpc>
                <a:spcPct val="90000"/>
              </a:lnSpc>
              <a:spcBef>
                <a:spcPts val="1000"/>
              </a:spcBef>
              <a:buFont typeface="Arial,Sans-Serif"/>
            </a:pPr>
            <a:r>
              <a:rPr lang="en-GB" sz="1800" dirty="0">
                <a:solidFill>
                  <a:schemeClr val="tx2">
                    <a:lumMod val="76000"/>
                  </a:schemeClr>
                </a:solidFill>
              </a:rPr>
              <a:t>Sometimes they might have been created to get around certain laws – around what is or is not considered pornography. Sometimes they may have been changed in order to save money on paying models.</a:t>
            </a:r>
            <a:endParaRPr lang="en-GB" sz="1800" dirty="0">
              <a:solidFill>
                <a:schemeClr val="tx2">
                  <a:lumMod val="76000"/>
                </a:schemeClr>
              </a:solidFill>
              <a:highlight>
                <a:srgbClr val="FFFFFF"/>
              </a:highlight>
              <a:cs typeface="Calibri"/>
            </a:endParaRPr>
          </a:p>
          <a:p>
            <a:pPr marL="342900" indent="-342900">
              <a:lnSpc>
                <a:spcPct val="90000"/>
              </a:lnSpc>
              <a:spcBef>
                <a:spcPts val="1000"/>
              </a:spcBef>
              <a:buFont typeface="Arial,Sans-Serif"/>
            </a:pPr>
            <a:endParaRPr lang="en-GB" sz="1800" dirty="0">
              <a:solidFill>
                <a:srgbClr val="000000"/>
              </a:solidFill>
              <a:highlight>
                <a:srgbClr val="FFFFFF"/>
              </a:highlight>
              <a:cs typeface="Calibri"/>
            </a:endParaRPr>
          </a:p>
          <a:p>
            <a:pPr marL="377825" indent="-377825"/>
            <a:endParaRPr lang="en-US" sz="1800" dirty="0"/>
          </a:p>
        </p:txBody>
      </p:sp>
      <p:pic>
        <p:nvPicPr>
          <p:cNvPr id="4" name="Picture 3" descr="A screenshot of a computer&#10;&#10;Description automatically generated">
            <a:extLst>
              <a:ext uri="{FF2B5EF4-FFF2-40B4-BE49-F238E27FC236}">
                <a16:creationId xmlns:a16="http://schemas.microsoft.com/office/drawing/2014/main" id="{5F78E2F0-7738-3250-4B07-887110CE418F}"/>
              </a:ext>
            </a:extLst>
          </p:cNvPr>
          <p:cNvPicPr>
            <a:picLocks noChangeAspect="1"/>
          </p:cNvPicPr>
          <p:nvPr/>
        </p:nvPicPr>
        <p:blipFill>
          <a:blip r:embed="rId2"/>
          <a:srcRect l="1574" t="18562" r="31296" b="14370"/>
          <a:stretch/>
        </p:blipFill>
        <p:spPr>
          <a:xfrm>
            <a:off x="7979489" y="1890922"/>
            <a:ext cx="5552436" cy="3467307"/>
          </a:xfrm>
          <a:prstGeom prst="rect">
            <a:avLst/>
          </a:prstGeom>
        </p:spPr>
      </p:pic>
    </p:spTree>
    <p:extLst>
      <p:ext uri="{BB962C8B-B14F-4D97-AF65-F5344CB8AC3E}">
        <p14:creationId xmlns:p14="http://schemas.microsoft.com/office/powerpoint/2010/main" val="41702622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Let's look at some statistics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417445"/>
            <a:ext cx="12095799" cy="5284791"/>
          </a:xfrm>
        </p:spPr>
        <p:txBody>
          <a:bodyPr lIns="45719" tIns="45720" rIns="45719" bIns="45720" anchor="t">
            <a:normAutofit/>
          </a:bodyPr>
          <a:lstStyle/>
          <a:p>
            <a:pPr marL="0" indent="0">
              <a:buNone/>
            </a:pPr>
            <a:r>
              <a:rPr lang="en-US" sz="1800" dirty="0">
                <a:solidFill>
                  <a:schemeClr val="tx2">
                    <a:lumMod val="76000"/>
                  </a:schemeClr>
                </a:solidFill>
                <a:ea typeface="Lato"/>
                <a:cs typeface="Lato"/>
              </a:rPr>
              <a:t>For the activity, you may wish to pause the recording and discuss amongst yourselves. If you are planning to use this webinar in your staff training, you could create a matching activity with these statistics:</a:t>
            </a:r>
            <a:endParaRPr lang="en-US">
              <a:solidFill>
                <a:schemeClr val="tx2">
                  <a:lumMod val="76000"/>
                </a:schemeClr>
              </a:solidFill>
            </a:endParaRPr>
          </a:p>
          <a:p>
            <a:pPr marL="377825" indent="-377825">
              <a:buNone/>
            </a:pPr>
            <a:endParaRPr lang="en-US">
              <a:ea typeface="Lato"/>
            </a:endParaRPr>
          </a:p>
          <a:p>
            <a:pPr marL="377825" indent="-377825">
              <a:buNone/>
            </a:pPr>
            <a:endParaRPr lang="en-US" sz="35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a:ea typeface="Lato"/>
            </a:endParaRPr>
          </a:p>
          <a:p>
            <a:pPr marL="377825" indent="-377825">
              <a:buNone/>
            </a:pPr>
            <a:endParaRPr lang="en-US">
              <a:ea typeface="Lato"/>
            </a:endParaRPr>
          </a:p>
          <a:p>
            <a:pPr marL="377825" indent="-377825">
              <a:buNone/>
            </a:pPr>
            <a:endParaRPr lang="en-US">
              <a:ea typeface="Lato"/>
            </a:endParaRPr>
          </a:p>
          <a:p>
            <a:pPr marL="377825" indent="-377825">
              <a:buNone/>
            </a:pPr>
            <a:endParaRPr lang="en-US" dirty="0">
              <a:ea typeface="Lato"/>
            </a:endParaRPr>
          </a:p>
        </p:txBody>
      </p:sp>
      <p:graphicFrame>
        <p:nvGraphicFramePr>
          <p:cNvPr id="4" name="Table 3">
            <a:extLst>
              <a:ext uri="{FF2B5EF4-FFF2-40B4-BE49-F238E27FC236}">
                <a16:creationId xmlns:a16="http://schemas.microsoft.com/office/drawing/2014/main" id="{2AC334C6-9AEB-B0A9-FAC7-8B1D2203AFE9}"/>
              </a:ext>
            </a:extLst>
          </p:cNvPr>
          <p:cNvGraphicFramePr>
            <a:graphicFrameLocks noGrp="1"/>
          </p:cNvGraphicFramePr>
          <p:nvPr>
            <p:extLst>
              <p:ext uri="{D42A27DB-BD31-4B8C-83A1-F6EECF244321}">
                <p14:modId xmlns:p14="http://schemas.microsoft.com/office/powerpoint/2010/main" val="2268759016"/>
              </p:ext>
            </p:extLst>
          </p:nvPr>
        </p:nvGraphicFramePr>
        <p:xfrm>
          <a:off x="671343" y="2181157"/>
          <a:ext cx="11450587" cy="3764789"/>
        </p:xfrm>
        <a:graphic>
          <a:graphicData uri="http://schemas.openxmlformats.org/drawingml/2006/table">
            <a:tbl>
              <a:tblPr firstRow="1" bandRow="1">
                <a:tableStyleId>{5940675A-B579-460E-94D1-54222C63F5DA}</a:tableStyleId>
              </a:tblPr>
              <a:tblGrid>
                <a:gridCol w="1233195">
                  <a:extLst>
                    <a:ext uri="{9D8B030D-6E8A-4147-A177-3AD203B41FA5}">
                      <a16:colId xmlns:a16="http://schemas.microsoft.com/office/drawing/2014/main" val="3729823728"/>
                    </a:ext>
                  </a:extLst>
                </a:gridCol>
                <a:gridCol w="10217392">
                  <a:extLst>
                    <a:ext uri="{9D8B030D-6E8A-4147-A177-3AD203B41FA5}">
                      <a16:colId xmlns:a16="http://schemas.microsoft.com/office/drawing/2014/main" val="959795284"/>
                    </a:ext>
                  </a:extLst>
                </a:gridCol>
              </a:tblGrid>
              <a:tr h="589789">
                <a:tc>
                  <a:txBody>
                    <a:bodyPr/>
                    <a:lstStyle/>
                    <a:p>
                      <a:pPr lvl="0" algn="l">
                        <a:buNone/>
                      </a:pPr>
                      <a:r>
                        <a:rPr lang="en-US" sz="1600" dirty="0">
                          <a:solidFill>
                            <a:schemeClr val="tx2">
                              <a:lumMod val="76000"/>
                            </a:schemeClr>
                          </a:solidFill>
                          <a:latin typeface="Arial"/>
                        </a:rPr>
                        <a:t>96%</a:t>
                      </a:r>
                    </a:p>
                  </a:txBody>
                  <a:tcPr/>
                </a:tc>
                <a:tc>
                  <a:txBody>
                    <a:bodyPr/>
                    <a:lstStyle/>
                    <a:p>
                      <a:pPr marL="0" marR="0" lvl="0" indent="0" algn="l">
                        <a:lnSpc>
                          <a:spcPct val="90000"/>
                        </a:lnSpc>
                        <a:spcBef>
                          <a:spcPts val="1000"/>
                        </a:spcBef>
                        <a:spcAft>
                          <a:spcPts val="0"/>
                        </a:spcAft>
                        <a:buClr>
                          <a:srgbClr val="3E3F3E"/>
                        </a:buClr>
                        <a:buNone/>
                      </a:pPr>
                      <a:r>
                        <a:rPr lang="en-GB" sz="1600" b="0" i="0" u="none" strike="noStrike" noProof="0" dirty="0">
                          <a:solidFill>
                            <a:schemeClr val="tx2">
                              <a:lumMod val="76000"/>
                            </a:schemeClr>
                          </a:solidFill>
                          <a:highlight>
                            <a:srgbClr val="FFFFFF"/>
                          </a:highlight>
                          <a:latin typeface="Arial"/>
                        </a:rPr>
                        <a:t>The number of followers on TikTok that 'Lil Miquela' ( a CGI avatar, launched as an online influencer and marketed as a real person).</a:t>
                      </a:r>
                      <a:endParaRPr lang="en-GB">
                        <a:solidFill>
                          <a:schemeClr val="tx2">
                            <a:lumMod val="76000"/>
                          </a:schemeClr>
                        </a:solidFill>
                      </a:endParaRPr>
                    </a:p>
                  </a:txBody>
                  <a:tcPr/>
                </a:tc>
                <a:extLst>
                  <a:ext uri="{0D108BD9-81ED-4DB2-BD59-A6C34878D82A}">
                    <a16:rowId xmlns:a16="http://schemas.microsoft.com/office/drawing/2014/main" val="937306169"/>
                  </a:ext>
                </a:extLst>
              </a:tr>
              <a:tr h="370840">
                <a:tc>
                  <a:txBody>
                    <a:bodyPr/>
                    <a:lstStyle/>
                    <a:p>
                      <a:pPr algn="l"/>
                      <a:r>
                        <a:rPr lang="en-US" sz="1600" dirty="0">
                          <a:solidFill>
                            <a:schemeClr val="tx2">
                              <a:lumMod val="76000"/>
                            </a:schemeClr>
                          </a:solidFill>
                          <a:latin typeface="Arial"/>
                        </a:rPr>
                        <a:t>57%</a:t>
                      </a:r>
                    </a:p>
                  </a:txBody>
                  <a:tcPr/>
                </a:tc>
                <a:tc>
                  <a:txBody>
                    <a:bodyPr/>
                    <a:lstStyle/>
                    <a:p>
                      <a:pPr marL="0" marR="0" lvl="0" indent="0" algn="l">
                        <a:lnSpc>
                          <a:spcPct val="90000"/>
                        </a:lnSpc>
                        <a:spcBef>
                          <a:spcPts val="1000"/>
                        </a:spcBef>
                        <a:spcAft>
                          <a:spcPts val="0"/>
                        </a:spcAft>
                        <a:buClr>
                          <a:srgbClr val="3E3F3E"/>
                        </a:buClr>
                        <a:buNone/>
                      </a:pPr>
                      <a:r>
                        <a:rPr lang="en-GB" sz="1600" b="0" i="0" u="none" strike="noStrike" noProof="0" dirty="0">
                          <a:solidFill>
                            <a:schemeClr val="tx2">
                              <a:lumMod val="76000"/>
                            </a:schemeClr>
                          </a:solidFill>
                          <a:highlight>
                            <a:srgbClr val="FFFFFF"/>
                          </a:highlight>
                          <a:latin typeface="Arial"/>
                        </a:rPr>
                        <a:t>The number of downloads the deepfake app tool has reached since it was launched.</a:t>
                      </a:r>
                      <a:endParaRPr lang="en-GB">
                        <a:solidFill>
                          <a:schemeClr val="tx2">
                            <a:lumMod val="76000"/>
                          </a:schemeClr>
                        </a:solidFill>
                      </a:endParaRPr>
                    </a:p>
                  </a:txBody>
                  <a:tcPr/>
                </a:tc>
                <a:extLst>
                  <a:ext uri="{0D108BD9-81ED-4DB2-BD59-A6C34878D82A}">
                    <a16:rowId xmlns:a16="http://schemas.microsoft.com/office/drawing/2014/main" val="3041461343"/>
                  </a:ext>
                </a:extLst>
              </a:tr>
              <a:tr h="370840">
                <a:tc>
                  <a:txBody>
                    <a:bodyPr/>
                    <a:lstStyle/>
                    <a:p>
                      <a:pPr algn="l"/>
                      <a:r>
                        <a:rPr lang="en-US" sz="1600" dirty="0">
                          <a:solidFill>
                            <a:schemeClr val="tx2">
                              <a:lumMod val="76000"/>
                            </a:schemeClr>
                          </a:solidFill>
                          <a:latin typeface="Arial"/>
                        </a:rPr>
                        <a:t>1 in 10</a:t>
                      </a:r>
                    </a:p>
                  </a:txBody>
                  <a:tcPr/>
                </a:tc>
                <a:tc>
                  <a:txBody>
                    <a:bodyPr/>
                    <a:lstStyle/>
                    <a:p>
                      <a:pPr lvl="1" algn="l"/>
                      <a:r>
                        <a:rPr lang="en-GB" sz="1600" b="0" i="0" u="none" strike="noStrike" noProof="0" dirty="0">
                          <a:solidFill>
                            <a:schemeClr val="tx2">
                              <a:lumMod val="76000"/>
                            </a:schemeClr>
                          </a:solidFill>
                          <a:highlight>
                            <a:srgbClr val="FFFFFF"/>
                          </a:highlight>
                          <a:latin typeface="Arial"/>
                        </a:rPr>
                        <a:t>The date a new law came into place in the UK which means that if someone creates a sexually explicit deepfake, even if they have no intent to share it but purely want to cause alarm, humiliation or distress to the victim, they will be committing a criminal offence. NB. this offence will apply to images of adults. This is because the law already covers this behaviour where the image is of a child (under the age of 18).</a:t>
                      </a:r>
                      <a:endParaRPr lang="en-GB">
                        <a:solidFill>
                          <a:schemeClr val="tx2">
                            <a:lumMod val="76000"/>
                          </a:schemeClr>
                        </a:solidFill>
                      </a:endParaRPr>
                    </a:p>
                  </a:txBody>
                  <a:tcPr/>
                </a:tc>
                <a:extLst>
                  <a:ext uri="{0D108BD9-81ED-4DB2-BD59-A6C34878D82A}">
                    <a16:rowId xmlns:a16="http://schemas.microsoft.com/office/drawing/2014/main" val="2066460837"/>
                  </a:ext>
                </a:extLst>
              </a:tr>
              <a:tr h="370840">
                <a:tc>
                  <a:txBody>
                    <a:bodyPr/>
                    <a:lstStyle/>
                    <a:p>
                      <a:pPr algn="l"/>
                      <a:r>
                        <a:rPr lang="en-US" sz="1600" dirty="0">
                          <a:solidFill>
                            <a:schemeClr val="tx2">
                              <a:lumMod val="76000"/>
                            </a:schemeClr>
                          </a:solidFill>
                          <a:latin typeface="Arial"/>
                        </a:rPr>
                        <a:t>350 million</a:t>
                      </a:r>
                    </a:p>
                  </a:txBody>
                  <a:tcPr/>
                </a:tc>
                <a:tc>
                  <a:txBody>
                    <a:bodyPr/>
                    <a:lstStyle/>
                    <a:p>
                      <a:pPr lvl="1" algn="l">
                        <a:buNone/>
                      </a:pPr>
                      <a:r>
                        <a:rPr lang="en-US" sz="1600" b="0" i="0" u="none" strike="noStrike" noProof="0" dirty="0">
                          <a:solidFill>
                            <a:schemeClr val="tx2">
                              <a:lumMod val="76000"/>
                            </a:schemeClr>
                          </a:solidFill>
                          <a:highlight>
                            <a:srgbClr val="FFFFFF"/>
                          </a:highlight>
                          <a:latin typeface="Arial"/>
                        </a:rPr>
                        <a:t>According to a recent survey, what percentage of under 18s </a:t>
                      </a:r>
                      <a:r>
                        <a:rPr lang="en-GB" sz="1600" b="0" i="0" u="none" strike="noStrike" noProof="0" dirty="0">
                          <a:solidFill>
                            <a:schemeClr val="tx2">
                              <a:lumMod val="76000"/>
                            </a:schemeClr>
                          </a:solidFill>
                          <a:highlight>
                            <a:srgbClr val="FFFFFF"/>
                          </a:highlight>
                          <a:latin typeface="Arial"/>
                        </a:rPr>
                        <a:t>are worried about being a victim of deepfake pornography?</a:t>
                      </a:r>
                      <a:endParaRPr lang="en-GB">
                        <a:solidFill>
                          <a:schemeClr val="tx2">
                            <a:lumMod val="76000"/>
                          </a:schemeClr>
                        </a:solidFill>
                      </a:endParaRPr>
                    </a:p>
                  </a:txBody>
                  <a:tcPr/>
                </a:tc>
                <a:extLst>
                  <a:ext uri="{0D108BD9-81ED-4DB2-BD59-A6C34878D82A}">
                    <a16:rowId xmlns:a16="http://schemas.microsoft.com/office/drawing/2014/main" val="4154824380"/>
                  </a:ext>
                </a:extLst>
              </a:tr>
              <a:tr h="370839">
                <a:tc>
                  <a:txBody>
                    <a:bodyPr/>
                    <a:lstStyle/>
                    <a:p>
                      <a:pPr lvl="0" algn="l">
                        <a:buNone/>
                      </a:pPr>
                      <a:r>
                        <a:rPr lang="en-GB" sz="1600" b="0" i="0" u="none" strike="noStrike" noProof="0" dirty="0">
                          <a:solidFill>
                            <a:schemeClr val="tx2">
                              <a:lumMod val="76000"/>
                            </a:schemeClr>
                          </a:solidFill>
                          <a:highlight>
                            <a:srgbClr val="FFFFFF"/>
                          </a:highlight>
                          <a:latin typeface="Arial"/>
                        </a:rPr>
                        <a:t>16 April 2024</a:t>
                      </a:r>
                      <a:endParaRPr lang="en-US" sz="1600" dirty="0">
                        <a:solidFill>
                          <a:schemeClr val="tx2">
                            <a:lumMod val="76000"/>
                          </a:schemeClr>
                        </a:solidFill>
                        <a:latin typeface="Arial"/>
                      </a:endParaRPr>
                    </a:p>
                  </a:txBody>
                  <a:tcPr/>
                </a:tc>
                <a:tc>
                  <a:txBody>
                    <a:bodyPr/>
                    <a:lstStyle/>
                    <a:p>
                      <a:pPr marL="0" marR="0" lvl="0" indent="0" algn="l">
                        <a:lnSpc>
                          <a:spcPct val="90000"/>
                        </a:lnSpc>
                        <a:spcBef>
                          <a:spcPts val="1000"/>
                        </a:spcBef>
                        <a:spcAft>
                          <a:spcPts val="0"/>
                        </a:spcAft>
                        <a:buNone/>
                      </a:pPr>
                      <a:r>
                        <a:rPr lang="en-US" sz="1600" b="0" i="0" u="none" strike="noStrike" noProof="0" dirty="0">
                          <a:solidFill>
                            <a:schemeClr val="tx2">
                              <a:lumMod val="76000"/>
                            </a:schemeClr>
                          </a:solidFill>
                          <a:highlight>
                            <a:srgbClr val="FFFFFF"/>
                          </a:highlight>
                          <a:latin typeface="Arial"/>
                        </a:rPr>
                        <a:t>According to a recent survey, the number of people who </a:t>
                      </a:r>
                      <a:r>
                        <a:rPr lang="en-GB" sz="1600" b="0" i="0" u="none" strike="noStrike" noProof="0" dirty="0">
                          <a:solidFill>
                            <a:schemeClr val="tx2">
                              <a:lumMod val="76000"/>
                            </a:schemeClr>
                          </a:solidFill>
                          <a:highlight>
                            <a:srgbClr val="FFFFFF"/>
                          </a:highlight>
                          <a:latin typeface="Arial"/>
                        </a:rPr>
                        <a:t>reported either having been a victim of deepfake pornography, knowing a victim, or both.</a:t>
                      </a:r>
                      <a:endParaRPr lang="en-US">
                        <a:solidFill>
                          <a:schemeClr val="tx2">
                            <a:lumMod val="76000"/>
                          </a:schemeClr>
                        </a:solidFill>
                      </a:endParaRPr>
                    </a:p>
                  </a:txBody>
                  <a:tcPr/>
                </a:tc>
                <a:extLst>
                  <a:ext uri="{0D108BD9-81ED-4DB2-BD59-A6C34878D82A}">
                    <a16:rowId xmlns:a16="http://schemas.microsoft.com/office/drawing/2014/main" val="1053027443"/>
                  </a:ext>
                </a:extLst>
              </a:tr>
              <a:tr h="370840">
                <a:tc>
                  <a:txBody>
                    <a:bodyPr/>
                    <a:lstStyle/>
                    <a:p>
                      <a:pPr algn="l"/>
                      <a:r>
                        <a:rPr lang="en-US" sz="1600" dirty="0">
                          <a:solidFill>
                            <a:schemeClr val="tx2">
                              <a:lumMod val="76000"/>
                            </a:schemeClr>
                          </a:solidFill>
                          <a:latin typeface="Arial"/>
                        </a:rPr>
                        <a:t>Over 500 million</a:t>
                      </a:r>
                    </a:p>
                  </a:txBody>
                  <a:tcPr/>
                </a:tc>
                <a:tc>
                  <a:txBody>
                    <a:bodyPr/>
                    <a:lstStyle/>
                    <a:p>
                      <a:pPr lvl="1" algn="l">
                        <a:buNone/>
                      </a:pPr>
                      <a:r>
                        <a:rPr lang="en-GB" sz="1600" b="0" i="0" u="none" strike="noStrike" noProof="0" dirty="0">
                          <a:solidFill>
                            <a:schemeClr val="tx2">
                              <a:lumMod val="76000"/>
                            </a:schemeClr>
                          </a:solidFill>
                          <a:latin typeface="Arial"/>
                        </a:rPr>
                        <a:t>According to research conducted by “</a:t>
                      </a:r>
                      <a:r>
                        <a:rPr lang="en-GB" sz="1600" b="0" i="0" u="none" strike="noStrike" noProof="0" dirty="0" err="1">
                          <a:solidFill>
                            <a:schemeClr val="tx2">
                              <a:lumMod val="76000"/>
                            </a:schemeClr>
                          </a:solidFill>
                          <a:latin typeface="Arial"/>
                        </a:rPr>
                        <a:t>Deeptrace</a:t>
                      </a:r>
                      <a:r>
                        <a:rPr lang="en-GB" sz="1600" b="0" i="0" u="none" strike="noStrike" noProof="0" dirty="0">
                          <a:solidFill>
                            <a:schemeClr val="tx2">
                              <a:lumMod val="76000"/>
                            </a:schemeClr>
                          </a:solidFill>
                          <a:latin typeface="Arial"/>
                        </a:rPr>
                        <a:t>”, what percentage of deepfake videos online in 2019 were depicting non-consensual pornographic content?</a:t>
                      </a:r>
                      <a:endParaRPr lang="en-GB">
                        <a:solidFill>
                          <a:schemeClr val="tx2">
                            <a:lumMod val="76000"/>
                          </a:schemeClr>
                        </a:solidFill>
                      </a:endParaRPr>
                    </a:p>
                  </a:txBody>
                  <a:tcPr/>
                </a:tc>
                <a:extLst>
                  <a:ext uri="{0D108BD9-81ED-4DB2-BD59-A6C34878D82A}">
                    <a16:rowId xmlns:a16="http://schemas.microsoft.com/office/drawing/2014/main" val="1960767939"/>
                  </a:ext>
                </a:extLst>
              </a:tr>
            </a:tbl>
          </a:graphicData>
        </a:graphic>
      </p:graphicFrame>
    </p:spTree>
    <p:extLst>
      <p:ext uri="{BB962C8B-B14F-4D97-AF65-F5344CB8AC3E}">
        <p14:creationId xmlns:p14="http://schemas.microsoft.com/office/powerpoint/2010/main" val="36667559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The answers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417445"/>
            <a:ext cx="12095799" cy="5284791"/>
          </a:xfrm>
        </p:spPr>
        <p:txBody>
          <a:bodyPr lIns="45719" tIns="45720" rIns="45719" bIns="45720" anchor="t">
            <a:normAutofit/>
          </a:bodyPr>
          <a:lstStyle/>
          <a:p>
            <a:pPr marL="0" indent="0">
              <a:buNone/>
            </a:pPr>
            <a:endParaRPr lang="en-US" sz="1800" dirty="0">
              <a:solidFill>
                <a:srgbClr val="435D60"/>
              </a:solidFill>
              <a:ea typeface="Lato"/>
              <a:cs typeface="Lato"/>
            </a:endParaRPr>
          </a:p>
          <a:p>
            <a:pPr marL="377825" indent="-377825">
              <a:buNone/>
            </a:pPr>
            <a:endParaRPr lang="en-US">
              <a:ea typeface="Lato"/>
            </a:endParaRPr>
          </a:p>
          <a:p>
            <a:pPr marL="377825" indent="-377825">
              <a:buNone/>
            </a:pPr>
            <a:endParaRPr lang="en-US" sz="35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a:ea typeface="Lato"/>
            </a:endParaRPr>
          </a:p>
          <a:p>
            <a:pPr marL="377825" indent="-377825">
              <a:buNone/>
            </a:pPr>
            <a:endParaRPr lang="en-US">
              <a:ea typeface="Lato"/>
            </a:endParaRPr>
          </a:p>
          <a:p>
            <a:pPr marL="377825" indent="-377825">
              <a:buNone/>
            </a:pPr>
            <a:endParaRPr lang="en-US">
              <a:ea typeface="Lato"/>
            </a:endParaRPr>
          </a:p>
          <a:p>
            <a:pPr marL="377825" indent="-377825">
              <a:buNone/>
            </a:pPr>
            <a:endParaRPr lang="en-US" dirty="0">
              <a:ea typeface="Lato"/>
            </a:endParaRPr>
          </a:p>
        </p:txBody>
      </p:sp>
      <p:graphicFrame>
        <p:nvGraphicFramePr>
          <p:cNvPr id="4" name="Table 3">
            <a:extLst>
              <a:ext uri="{FF2B5EF4-FFF2-40B4-BE49-F238E27FC236}">
                <a16:creationId xmlns:a16="http://schemas.microsoft.com/office/drawing/2014/main" id="{2AC334C6-9AEB-B0A9-FAC7-8B1D2203AFE9}"/>
              </a:ext>
            </a:extLst>
          </p:cNvPr>
          <p:cNvGraphicFramePr>
            <a:graphicFrameLocks noGrp="1"/>
          </p:cNvGraphicFramePr>
          <p:nvPr>
            <p:extLst>
              <p:ext uri="{D42A27DB-BD31-4B8C-83A1-F6EECF244321}">
                <p14:modId xmlns:p14="http://schemas.microsoft.com/office/powerpoint/2010/main" val="580424406"/>
              </p:ext>
            </p:extLst>
          </p:nvPr>
        </p:nvGraphicFramePr>
        <p:xfrm>
          <a:off x="671343" y="2181157"/>
          <a:ext cx="11450587" cy="3826765"/>
        </p:xfrm>
        <a:graphic>
          <a:graphicData uri="http://schemas.openxmlformats.org/drawingml/2006/table">
            <a:tbl>
              <a:tblPr firstRow="1" bandRow="1">
                <a:tableStyleId>{5940675A-B579-460E-94D1-54222C63F5DA}</a:tableStyleId>
              </a:tblPr>
              <a:tblGrid>
                <a:gridCol w="1233195">
                  <a:extLst>
                    <a:ext uri="{9D8B030D-6E8A-4147-A177-3AD203B41FA5}">
                      <a16:colId xmlns:a16="http://schemas.microsoft.com/office/drawing/2014/main" val="3729823728"/>
                    </a:ext>
                  </a:extLst>
                </a:gridCol>
                <a:gridCol w="10217392">
                  <a:extLst>
                    <a:ext uri="{9D8B030D-6E8A-4147-A177-3AD203B41FA5}">
                      <a16:colId xmlns:a16="http://schemas.microsoft.com/office/drawing/2014/main" val="959795284"/>
                    </a:ext>
                  </a:extLst>
                </a:gridCol>
              </a:tblGrid>
              <a:tr h="589789">
                <a:tc>
                  <a:txBody>
                    <a:bodyPr/>
                    <a:lstStyle/>
                    <a:p>
                      <a:pPr lvl="0" algn="l">
                        <a:buNone/>
                      </a:pPr>
                      <a:r>
                        <a:rPr lang="en-US" sz="1600" dirty="0">
                          <a:solidFill>
                            <a:schemeClr val="tx2">
                              <a:lumMod val="76000"/>
                            </a:schemeClr>
                          </a:solidFill>
                          <a:latin typeface="Arial"/>
                        </a:rPr>
                        <a:t>96%</a:t>
                      </a:r>
                    </a:p>
                  </a:txBody>
                  <a:tcPr/>
                </a:tc>
                <a:tc>
                  <a:txBody>
                    <a:bodyPr/>
                    <a:lstStyle/>
                    <a:p>
                      <a:pPr marL="0" marR="0" lvl="0" indent="0" algn="l">
                        <a:lnSpc>
                          <a:spcPct val="90000"/>
                        </a:lnSpc>
                        <a:spcBef>
                          <a:spcPts val="1000"/>
                        </a:spcBef>
                        <a:spcAft>
                          <a:spcPts val="0"/>
                        </a:spcAft>
                        <a:buClr>
                          <a:srgbClr val="3E3F3E"/>
                        </a:buClr>
                        <a:buNone/>
                      </a:pPr>
                      <a:r>
                        <a:rPr lang="en-GB" sz="1600" b="0" i="0" u="none" strike="noStrike" noProof="0" dirty="0">
                          <a:solidFill>
                            <a:schemeClr val="tx2">
                              <a:lumMod val="76000"/>
                            </a:schemeClr>
                          </a:solidFill>
                          <a:highlight>
                            <a:srgbClr val="FFFFFF"/>
                          </a:highlight>
                          <a:latin typeface="Arial"/>
                        </a:rPr>
                        <a:t>According to research conducted by “</a:t>
                      </a:r>
                      <a:r>
                        <a:rPr lang="en-GB" sz="1600" b="0" i="0" u="none" strike="noStrike" noProof="0" err="1">
                          <a:solidFill>
                            <a:schemeClr val="tx2">
                              <a:lumMod val="76000"/>
                            </a:schemeClr>
                          </a:solidFill>
                          <a:highlight>
                            <a:srgbClr val="FFFFFF"/>
                          </a:highlight>
                          <a:latin typeface="Arial"/>
                        </a:rPr>
                        <a:t>Deeptrace</a:t>
                      </a:r>
                      <a:r>
                        <a:rPr lang="en-GB" sz="1600" b="0" i="0" u="none" strike="noStrike" noProof="0" dirty="0">
                          <a:solidFill>
                            <a:schemeClr val="tx2">
                              <a:lumMod val="76000"/>
                            </a:schemeClr>
                          </a:solidFill>
                          <a:highlight>
                            <a:srgbClr val="FFFFFF"/>
                          </a:highlight>
                          <a:latin typeface="Arial"/>
                        </a:rPr>
                        <a:t>”, what percentage of deepfake videos online in 2019 were depicting non-consensual pornographic content?</a:t>
                      </a:r>
                      <a:endParaRPr lang="en-GB">
                        <a:solidFill>
                          <a:schemeClr val="tx2">
                            <a:lumMod val="76000"/>
                          </a:schemeClr>
                        </a:solidFill>
                      </a:endParaRPr>
                    </a:p>
                  </a:txBody>
                  <a:tcPr/>
                </a:tc>
                <a:extLst>
                  <a:ext uri="{0D108BD9-81ED-4DB2-BD59-A6C34878D82A}">
                    <a16:rowId xmlns:a16="http://schemas.microsoft.com/office/drawing/2014/main" val="937306169"/>
                  </a:ext>
                </a:extLst>
              </a:tr>
              <a:tr h="370840">
                <a:tc>
                  <a:txBody>
                    <a:bodyPr/>
                    <a:lstStyle/>
                    <a:p>
                      <a:pPr algn="l"/>
                      <a:r>
                        <a:rPr lang="en-US" sz="1600" dirty="0">
                          <a:solidFill>
                            <a:schemeClr val="tx2">
                              <a:lumMod val="76000"/>
                            </a:schemeClr>
                          </a:solidFill>
                          <a:latin typeface="Arial"/>
                        </a:rPr>
                        <a:t>57%</a:t>
                      </a:r>
                    </a:p>
                  </a:txBody>
                  <a:tcPr/>
                </a:tc>
                <a:tc>
                  <a:txBody>
                    <a:bodyPr/>
                    <a:lstStyle/>
                    <a:p>
                      <a:pPr marL="0" marR="0" lvl="0" indent="0" algn="l">
                        <a:lnSpc>
                          <a:spcPct val="90000"/>
                        </a:lnSpc>
                        <a:spcBef>
                          <a:spcPts val="1000"/>
                        </a:spcBef>
                        <a:spcAft>
                          <a:spcPts val="0"/>
                        </a:spcAft>
                        <a:buNone/>
                      </a:pPr>
                      <a:r>
                        <a:rPr lang="en-US" sz="1600" b="0" i="0" u="none" strike="noStrike" noProof="0" dirty="0">
                          <a:solidFill>
                            <a:schemeClr val="tx2">
                              <a:lumMod val="76000"/>
                            </a:schemeClr>
                          </a:solidFill>
                          <a:highlight>
                            <a:srgbClr val="FFFFFF"/>
                          </a:highlight>
                          <a:latin typeface="Arial"/>
                        </a:rPr>
                        <a:t>According to a recent survey, what percentage of under 18s </a:t>
                      </a:r>
                      <a:r>
                        <a:rPr lang="en-GB" sz="1600" b="0" i="0" u="none" strike="noStrike" noProof="0" dirty="0">
                          <a:solidFill>
                            <a:schemeClr val="tx2">
                              <a:lumMod val="76000"/>
                            </a:schemeClr>
                          </a:solidFill>
                          <a:highlight>
                            <a:srgbClr val="FFFFFF"/>
                          </a:highlight>
                          <a:latin typeface="Arial"/>
                        </a:rPr>
                        <a:t>are worried about being a victim of deepfake pornography?</a:t>
                      </a:r>
                      <a:endParaRPr lang="en-US">
                        <a:solidFill>
                          <a:schemeClr val="tx2">
                            <a:lumMod val="76000"/>
                          </a:schemeClr>
                        </a:solidFill>
                      </a:endParaRPr>
                    </a:p>
                  </a:txBody>
                  <a:tcPr/>
                </a:tc>
                <a:extLst>
                  <a:ext uri="{0D108BD9-81ED-4DB2-BD59-A6C34878D82A}">
                    <a16:rowId xmlns:a16="http://schemas.microsoft.com/office/drawing/2014/main" val="3041461343"/>
                  </a:ext>
                </a:extLst>
              </a:tr>
              <a:tr h="370840">
                <a:tc>
                  <a:txBody>
                    <a:bodyPr/>
                    <a:lstStyle/>
                    <a:p>
                      <a:pPr algn="l"/>
                      <a:r>
                        <a:rPr lang="en-US" sz="1600" dirty="0">
                          <a:solidFill>
                            <a:schemeClr val="tx2">
                              <a:lumMod val="76000"/>
                            </a:schemeClr>
                          </a:solidFill>
                          <a:latin typeface="Arial"/>
                        </a:rPr>
                        <a:t>1 in 10</a:t>
                      </a:r>
                    </a:p>
                  </a:txBody>
                  <a:tcPr/>
                </a:tc>
                <a:tc>
                  <a:txBody>
                    <a:bodyPr/>
                    <a:lstStyle/>
                    <a:p>
                      <a:pPr lvl="1" algn="l">
                        <a:buNone/>
                      </a:pPr>
                      <a:r>
                        <a:rPr lang="en-US" sz="1600" b="0" i="0" u="none" strike="noStrike" noProof="0" dirty="0">
                          <a:solidFill>
                            <a:schemeClr val="tx2">
                              <a:lumMod val="76000"/>
                            </a:schemeClr>
                          </a:solidFill>
                          <a:highlight>
                            <a:srgbClr val="FFFFFF"/>
                          </a:highlight>
                          <a:latin typeface="Arial"/>
                        </a:rPr>
                        <a:t>According to a recent survey, the number of people who </a:t>
                      </a:r>
                      <a:r>
                        <a:rPr lang="en-GB" sz="1600" b="0" i="0" u="none" strike="noStrike" noProof="0" dirty="0">
                          <a:solidFill>
                            <a:schemeClr val="tx2">
                              <a:lumMod val="76000"/>
                            </a:schemeClr>
                          </a:solidFill>
                          <a:highlight>
                            <a:srgbClr val="FFFFFF"/>
                          </a:highlight>
                          <a:latin typeface="Arial"/>
                        </a:rPr>
                        <a:t>reported either having been a victim of deepfake pornography, knowing a victim, or both.</a:t>
                      </a:r>
                      <a:endParaRPr lang="en-US">
                        <a:solidFill>
                          <a:schemeClr val="tx2">
                            <a:lumMod val="76000"/>
                          </a:schemeClr>
                        </a:solidFill>
                      </a:endParaRPr>
                    </a:p>
                  </a:txBody>
                  <a:tcPr/>
                </a:tc>
                <a:extLst>
                  <a:ext uri="{0D108BD9-81ED-4DB2-BD59-A6C34878D82A}">
                    <a16:rowId xmlns:a16="http://schemas.microsoft.com/office/drawing/2014/main" val="2066460837"/>
                  </a:ext>
                </a:extLst>
              </a:tr>
              <a:tr h="370840">
                <a:tc>
                  <a:txBody>
                    <a:bodyPr/>
                    <a:lstStyle/>
                    <a:p>
                      <a:pPr algn="l"/>
                      <a:r>
                        <a:rPr lang="en-US" sz="1600" dirty="0">
                          <a:solidFill>
                            <a:schemeClr val="tx2">
                              <a:lumMod val="76000"/>
                            </a:schemeClr>
                          </a:solidFill>
                          <a:latin typeface="Arial"/>
                        </a:rPr>
                        <a:t>350 million</a:t>
                      </a:r>
                    </a:p>
                  </a:txBody>
                  <a:tcPr/>
                </a:tc>
                <a:tc>
                  <a:txBody>
                    <a:bodyPr/>
                    <a:lstStyle/>
                    <a:p>
                      <a:pPr lvl="1" algn="l">
                        <a:buNone/>
                      </a:pPr>
                      <a:r>
                        <a:rPr lang="en-GB" sz="1600" b="0" i="0" u="none" strike="noStrike" noProof="0" dirty="0">
                          <a:solidFill>
                            <a:schemeClr val="tx2">
                              <a:lumMod val="76000"/>
                            </a:schemeClr>
                          </a:solidFill>
                          <a:highlight>
                            <a:srgbClr val="FFFFFF"/>
                          </a:highlight>
                          <a:latin typeface="Arial"/>
                        </a:rPr>
                        <a:t>The number of followers on TikTok that 'Lil Miquela' ( a CGI avatar, launched as an online influencer and marketed as a real person).</a:t>
                      </a:r>
                      <a:endParaRPr lang="en-GB">
                        <a:solidFill>
                          <a:schemeClr val="tx2">
                            <a:lumMod val="76000"/>
                          </a:schemeClr>
                        </a:solidFill>
                      </a:endParaRPr>
                    </a:p>
                  </a:txBody>
                  <a:tcPr/>
                </a:tc>
                <a:extLst>
                  <a:ext uri="{0D108BD9-81ED-4DB2-BD59-A6C34878D82A}">
                    <a16:rowId xmlns:a16="http://schemas.microsoft.com/office/drawing/2014/main" val="4154824380"/>
                  </a:ext>
                </a:extLst>
              </a:tr>
              <a:tr h="370839">
                <a:tc>
                  <a:txBody>
                    <a:bodyPr/>
                    <a:lstStyle/>
                    <a:p>
                      <a:pPr lvl="0" algn="l">
                        <a:buNone/>
                      </a:pPr>
                      <a:r>
                        <a:rPr lang="en-GB" sz="1600" b="0" i="0" u="none" strike="noStrike" noProof="0" dirty="0">
                          <a:solidFill>
                            <a:schemeClr val="tx2">
                              <a:lumMod val="76000"/>
                            </a:schemeClr>
                          </a:solidFill>
                          <a:highlight>
                            <a:srgbClr val="FFFFFF"/>
                          </a:highlight>
                          <a:latin typeface="Arial"/>
                        </a:rPr>
                        <a:t>16 April 2024</a:t>
                      </a:r>
                      <a:endParaRPr lang="en-US" sz="1600" dirty="0">
                        <a:solidFill>
                          <a:schemeClr val="tx2">
                            <a:lumMod val="76000"/>
                          </a:schemeClr>
                        </a:solidFill>
                        <a:latin typeface="Arial"/>
                      </a:endParaRPr>
                    </a:p>
                  </a:txBody>
                  <a:tcPr/>
                </a:tc>
                <a:tc>
                  <a:txBody>
                    <a:bodyPr/>
                    <a:lstStyle/>
                    <a:p>
                      <a:pPr marL="0" marR="0" lvl="0" indent="0" algn="l">
                        <a:lnSpc>
                          <a:spcPct val="90000"/>
                        </a:lnSpc>
                        <a:spcBef>
                          <a:spcPts val="1000"/>
                        </a:spcBef>
                        <a:spcAft>
                          <a:spcPts val="0"/>
                        </a:spcAft>
                        <a:buNone/>
                      </a:pPr>
                      <a:r>
                        <a:rPr lang="en-GB" sz="1600" b="0" i="0" u="none" strike="noStrike" noProof="0" dirty="0">
                          <a:solidFill>
                            <a:schemeClr val="tx2">
                              <a:lumMod val="76000"/>
                            </a:schemeClr>
                          </a:solidFill>
                          <a:highlight>
                            <a:srgbClr val="FFFFFF"/>
                          </a:highlight>
                          <a:latin typeface="Arial"/>
                        </a:rPr>
                        <a:t>The date a new law came into place in the UK which means that if someone creates a sexually explicit deepfake, even if they have no intent to share it but purely want to cause alarm, humiliation or distress to the victim, they will be committing a criminal offence. NB. this offence will apply to images of adults. This is because the law already covers this behaviour where the image is of a child (under the age of 18).</a:t>
                      </a:r>
                      <a:endParaRPr lang="en-GB">
                        <a:solidFill>
                          <a:schemeClr val="tx2">
                            <a:lumMod val="76000"/>
                          </a:schemeClr>
                        </a:solidFill>
                      </a:endParaRPr>
                    </a:p>
                  </a:txBody>
                  <a:tcPr/>
                </a:tc>
                <a:extLst>
                  <a:ext uri="{0D108BD9-81ED-4DB2-BD59-A6C34878D82A}">
                    <a16:rowId xmlns:a16="http://schemas.microsoft.com/office/drawing/2014/main" val="1053027443"/>
                  </a:ext>
                </a:extLst>
              </a:tr>
              <a:tr h="370840">
                <a:tc>
                  <a:txBody>
                    <a:bodyPr/>
                    <a:lstStyle/>
                    <a:p>
                      <a:pPr algn="l"/>
                      <a:r>
                        <a:rPr lang="en-US" sz="1600" dirty="0">
                          <a:solidFill>
                            <a:schemeClr val="tx2">
                              <a:lumMod val="76000"/>
                            </a:schemeClr>
                          </a:solidFill>
                          <a:latin typeface="Arial"/>
                        </a:rPr>
                        <a:t>Over 500 million</a:t>
                      </a:r>
                    </a:p>
                  </a:txBody>
                  <a:tcPr/>
                </a:tc>
                <a:tc>
                  <a:txBody>
                    <a:bodyPr/>
                    <a:lstStyle/>
                    <a:p>
                      <a:pPr lvl="1" algn="l">
                        <a:buNone/>
                      </a:pPr>
                      <a:r>
                        <a:rPr lang="en-GB" sz="1600" b="0" i="0" u="none" strike="noStrike" noProof="0" dirty="0">
                          <a:solidFill>
                            <a:schemeClr val="tx2">
                              <a:lumMod val="76000"/>
                            </a:schemeClr>
                          </a:solidFill>
                          <a:highlight>
                            <a:srgbClr val="FFFFFF"/>
                          </a:highlight>
                          <a:latin typeface="Arial"/>
                        </a:rPr>
                        <a:t>The number of downloads the deepfake app tool has reached since it was launched.</a:t>
                      </a:r>
                      <a:endParaRPr lang="en-GB">
                        <a:solidFill>
                          <a:schemeClr val="tx2">
                            <a:lumMod val="76000"/>
                          </a:schemeClr>
                        </a:solidFill>
                      </a:endParaRPr>
                    </a:p>
                  </a:txBody>
                  <a:tcPr/>
                </a:tc>
                <a:extLst>
                  <a:ext uri="{0D108BD9-81ED-4DB2-BD59-A6C34878D82A}">
                    <a16:rowId xmlns:a16="http://schemas.microsoft.com/office/drawing/2014/main" val="1960767939"/>
                  </a:ext>
                </a:extLst>
              </a:tr>
            </a:tbl>
          </a:graphicData>
        </a:graphic>
      </p:graphicFrame>
    </p:spTree>
    <p:extLst>
      <p:ext uri="{BB962C8B-B14F-4D97-AF65-F5344CB8AC3E}">
        <p14:creationId xmlns:p14="http://schemas.microsoft.com/office/powerpoint/2010/main" val="3587724294"/>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F543-9FAB-3791-152C-8B13055D40C2}"/>
              </a:ext>
            </a:extLst>
          </p:cNvPr>
          <p:cNvSpPr>
            <a:spLocks noGrp="1"/>
          </p:cNvSpPr>
          <p:nvPr>
            <p:ph type="title"/>
          </p:nvPr>
        </p:nvSpPr>
        <p:spPr>
          <a:xfrm>
            <a:off x="324101" y="632012"/>
            <a:ext cx="12095799" cy="1256149"/>
          </a:xfrm>
        </p:spPr>
        <p:txBody>
          <a:bodyPr lIns="45719" tIns="45720" rIns="45719" bIns="45720" anchor="t">
            <a:normAutofit/>
          </a:bodyPr>
          <a:lstStyle/>
          <a:p>
            <a:r>
              <a:rPr lang="en-GB" dirty="0"/>
              <a:t>What are the risks to young people?</a:t>
            </a:r>
            <a:endParaRPr lang="en-US" dirty="0"/>
          </a:p>
        </p:txBody>
      </p:sp>
      <p:sp>
        <p:nvSpPr>
          <p:cNvPr id="3" name="Text Placeholder 2">
            <a:extLst>
              <a:ext uri="{FF2B5EF4-FFF2-40B4-BE49-F238E27FC236}">
                <a16:creationId xmlns:a16="http://schemas.microsoft.com/office/drawing/2014/main" id="{68903517-E6E5-047C-D2E2-077ABA91C6C8}"/>
              </a:ext>
            </a:extLst>
          </p:cNvPr>
          <p:cNvSpPr>
            <a:spLocks noGrp="1"/>
          </p:cNvSpPr>
          <p:nvPr>
            <p:ph type="body" idx="1"/>
          </p:nvPr>
        </p:nvSpPr>
        <p:spPr>
          <a:xfrm>
            <a:off x="671989" y="1610433"/>
            <a:ext cx="11965286" cy="5142530"/>
          </a:xfrm>
        </p:spPr>
        <p:txBody>
          <a:bodyPr lIns="45719" tIns="45720" rIns="45719" bIns="45720" anchor="t">
            <a:noAutofit/>
          </a:bodyPr>
          <a:lstStyle/>
          <a:p>
            <a:pPr marL="377825" indent="-377825">
              <a:buFont typeface="Calibri"/>
              <a:buChar char="-"/>
            </a:pPr>
            <a:r>
              <a:rPr lang="en-GB" sz="2000" dirty="0"/>
              <a:t>It's important not to jump to the conclusion that all AI is terrible and bad for children and young people as there are also loads of positive technological developments that are likely to be good for them now and in the future – particularly when it comes to medical advancements</a:t>
            </a:r>
            <a:endParaRPr lang="en-US" sz="2000"/>
          </a:p>
          <a:p>
            <a:pPr marL="377825" indent="-377825">
              <a:buFont typeface="Calibri"/>
              <a:buChar char="-"/>
            </a:pPr>
            <a:endParaRPr lang="en-GB" sz="2000" dirty="0"/>
          </a:p>
          <a:p>
            <a:pPr marL="377825" indent="-377825">
              <a:buFont typeface="Calibri"/>
              <a:buChar char="-"/>
            </a:pPr>
            <a:r>
              <a:rPr lang="en-GB" sz="2000" dirty="0"/>
              <a:t>We want to make sure children understand the risks and can engage with AI, using a critical eye...recognising when they are being manipulated and influenced; and examining the intentions of those using the technology.</a:t>
            </a:r>
          </a:p>
          <a:p>
            <a:pPr marL="377825" indent="-377825">
              <a:buFont typeface="Calibri"/>
              <a:buChar char="-"/>
            </a:pPr>
            <a:endParaRPr lang="en-GB" sz="2000" dirty="0"/>
          </a:p>
          <a:p>
            <a:pPr marL="377825" indent="-377825">
              <a:buFont typeface="Calibri"/>
              <a:buChar char="-"/>
            </a:pPr>
            <a:r>
              <a:rPr lang="en-GB" sz="2000" dirty="0"/>
              <a:t>Let's look at a few things that have happened to consider the 3 main risks of these images:</a:t>
            </a:r>
          </a:p>
          <a:p>
            <a:pPr marL="377825" indent="-377825">
              <a:buFont typeface="Calibri"/>
              <a:buChar char="-"/>
            </a:pPr>
            <a:endParaRPr lang="en-GB" sz="2000" dirty="0"/>
          </a:p>
          <a:p>
            <a:pPr marL="0" indent="0">
              <a:buNone/>
            </a:pPr>
            <a:r>
              <a:rPr lang="en-GB" sz="2000" dirty="0"/>
              <a:t>Fake News/Influencing politically, financially or otherwise</a:t>
            </a:r>
          </a:p>
          <a:p>
            <a:pPr marL="0" indent="0">
              <a:buNone/>
            </a:pPr>
            <a:r>
              <a:rPr lang="en-GB" sz="2000" dirty="0"/>
              <a:t>Sexual Exploitation and deepfake pornography</a:t>
            </a:r>
          </a:p>
          <a:p>
            <a:pPr marL="0" indent="0">
              <a:buNone/>
            </a:pPr>
            <a:r>
              <a:rPr lang="en-GB" sz="2000" dirty="0"/>
              <a:t>Mental Health</a:t>
            </a:r>
          </a:p>
          <a:p>
            <a:pPr marL="0" indent="0">
              <a:buNone/>
            </a:pPr>
            <a:endParaRPr lang="en-GB" sz="1800" dirty="0"/>
          </a:p>
        </p:txBody>
      </p:sp>
    </p:spTree>
    <p:extLst>
      <p:ext uri="{BB962C8B-B14F-4D97-AF65-F5344CB8AC3E}">
        <p14:creationId xmlns:p14="http://schemas.microsoft.com/office/powerpoint/2010/main" val="312282897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68FF-841F-2BCE-C7C7-8AA626CAC422}"/>
              </a:ext>
            </a:extLst>
          </p:cNvPr>
          <p:cNvSpPr>
            <a:spLocks noGrp="1"/>
          </p:cNvSpPr>
          <p:nvPr>
            <p:ph type="title"/>
          </p:nvPr>
        </p:nvSpPr>
        <p:spPr>
          <a:xfrm>
            <a:off x="671989" y="799726"/>
            <a:ext cx="12095799" cy="1256149"/>
          </a:xfrm>
        </p:spPr>
        <p:txBody>
          <a:bodyPr lIns="45719" tIns="45720" rIns="45719" bIns="45720" anchor="t">
            <a:normAutofit/>
          </a:bodyPr>
          <a:lstStyle/>
          <a:p>
            <a:r>
              <a:rPr lang="en-GB" dirty="0"/>
              <a:t>What has happened?</a:t>
            </a:r>
            <a:endParaRPr lang="en-US" dirty="0"/>
          </a:p>
        </p:txBody>
      </p:sp>
      <p:sp>
        <p:nvSpPr>
          <p:cNvPr id="3" name="Text Placeholder 2">
            <a:extLst>
              <a:ext uri="{FF2B5EF4-FFF2-40B4-BE49-F238E27FC236}">
                <a16:creationId xmlns:a16="http://schemas.microsoft.com/office/drawing/2014/main" id="{4E95E478-4087-9702-FAE0-E34C5ADE9454}"/>
              </a:ext>
            </a:extLst>
          </p:cNvPr>
          <p:cNvSpPr>
            <a:spLocks noGrp="1"/>
          </p:cNvSpPr>
          <p:nvPr>
            <p:ph type="body" idx="1"/>
          </p:nvPr>
        </p:nvSpPr>
        <p:spPr>
          <a:xfrm>
            <a:off x="671989" y="1778332"/>
            <a:ext cx="7279257" cy="4701320"/>
          </a:xfrm>
        </p:spPr>
        <p:txBody>
          <a:bodyPr lIns="45719" tIns="45720" rIns="45719" bIns="45720" anchor="t">
            <a:normAutofit fontScale="85000" lnSpcReduction="10000"/>
          </a:bodyPr>
          <a:lstStyle/>
          <a:p>
            <a:pPr marL="377825" indent="-377825"/>
            <a:r>
              <a:rPr lang="en-GB" dirty="0"/>
              <a:t>Just this week, BBC News reported on a man who was scammed out of £76'000 after seeing Martin Lewis (a 'Money Saving Expert' and TV Personality in the UK) in a deepfake video endorsing a bitcoin scheme. </a:t>
            </a:r>
            <a:endParaRPr lang="en-US" dirty="0"/>
          </a:p>
          <a:p>
            <a:pPr marL="377825" indent="-377825"/>
            <a:endParaRPr lang="en-GB" dirty="0"/>
          </a:p>
          <a:p>
            <a:pPr marL="377825" indent="-377825"/>
            <a:r>
              <a:rPr lang="en-GB" dirty="0"/>
              <a:t>Martin Lewis is trusted by many in the UK as being on the side of the 'normal person' and sadly is also the most scammed face in the UK. The deepfake technology was able to replicate his face, mannerisms and voice.</a:t>
            </a:r>
          </a:p>
          <a:p>
            <a:pPr marL="377825" indent="-377825"/>
            <a:endParaRPr lang="en-GB" dirty="0"/>
          </a:p>
          <a:p>
            <a:pPr marL="377825" indent="-377825"/>
            <a:r>
              <a:rPr lang="en-GB" dirty="0"/>
              <a:t>It's important to recognise that children and young people can be targeted by 'fake news', and thus, fake advertising...and fake endorsements.</a:t>
            </a:r>
          </a:p>
        </p:txBody>
      </p:sp>
      <p:pic>
        <p:nvPicPr>
          <p:cNvPr id="5" name="Picture 4" descr="A screenshot of a computer&#10;&#10;Description automatically generated">
            <a:extLst>
              <a:ext uri="{FF2B5EF4-FFF2-40B4-BE49-F238E27FC236}">
                <a16:creationId xmlns:a16="http://schemas.microsoft.com/office/drawing/2014/main" id="{984A6FBF-CD70-EB83-3111-11FEC1548337}"/>
              </a:ext>
            </a:extLst>
          </p:cNvPr>
          <p:cNvPicPr>
            <a:picLocks noChangeAspect="1"/>
          </p:cNvPicPr>
          <p:nvPr/>
        </p:nvPicPr>
        <p:blipFill>
          <a:blip r:embed="rId2"/>
          <a:srcRect l="16759" t="26519" r="41667" b="30963"/>
          <a:stretch/>
        </p:blipFill>
        <p:spPr>
          <a:xfrm>
            <a:off x="7984475" y="2094301"/>
            <a:ext cx="5452034" cy="3487183"/>
          </a:xfrm>
          <a:prstGeom prst="rect">
            <a:avLst/>
          </a:prstGeom>
        </p:spPr>
      </p:pic>
    </p:spTree>
    <p:extLst>
      <p:ext uri="{BB962C8B-B14F-4D97-AF65-F5344CB8AC3E}">
        <p14:creationId xmlns:p14="http://schemas.microsoft.com/office/powerpoint/2010/main" val="5976369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C19F8-5AD3-BDC6-E780-F1AE509C3AAC}"/>
              </a:ext>
            </a:extLst>
          </p:cNvPr>
          <p:cNvSpPr>
            <a:spLocks noGrp="1"/>
          </p:cNvSpPr>
          <p:nvPr>
            <p:ph type="title"/>
          </p:nvPr>
        </p:nvSpPr>
        <p:spPr/>
        <p:txBody>
          <a:bodyPr lIns="45719" tIns="45720" rIns="45719" bIns="45720" anchor="t">
            <a:normAutofit/>
          </a:bodyPr>
          <a:lstStyle/>
          <a:p>
            <a:r>
              <a:rPr lang="en-GB" dirty="0"/>
              <a:t>What could happen?</a:t>
            </a:r>
            <a:endParaRPr lang="en-US" dirty="0"/>
          </a:p>
        </p:txBody>
      </p:sp>
      <p:sp>
        <p:nvSpPr>
          <p:cNvPr id="3" name="Text Placeholder 2">
            <a:extLst>
              <a:ext uri="{FF2B5EF4-FFF2-40B4-BE49-F238E27FC236}">
                <a16:creationId xmlns:a16="http://schemas.microsoft.com/office/drawing/2014/main" id="{20EA58C7-57F7-1C77-A573-A7F9A3C74366}"/>
              </a:ext>
            </a:extLst>
          </p:cNvPr>
          <p:cNvSpPr>
            <a:spLocks noGrp="1"/>
          </p:cNvSpPr>
          <p:nvPr>
            <p:ph type="body" idx="1"/>
          </p:nvPr>
        </p:nvSpPr>
        <p:spPr>
          <a:xfrm>
            <a:off x="671989" y="1424270"/>
            <a:ext cx="12095799" cy="4701320"/>
          </a:xfrm>
        </p:spPr>
        <p:txBody>
          <a:bodyPr lIns="45719" tIns="45720" rIns="45719" bIns="45720" anchor="t">
            <a:normAutofit fontScale="85000" lnSpcReduction="20000"/>
          </a:bodyPr>
          <a:lstStyle/>
          <a:p>
            <a:pPr marL="377825" indent="-377825"/>
            <a:r>
              <a:rPr lang="en-GB" dirty="0">
                <a:solidFill>
                  <a:schemeClr val="tx2">
                    <a:lumMod val="76000"/>
                  </a:schemeClr>
                </a:solidFill>
              </a:rPr>
              <a:t>According to the anti-extremism organisation ‘Hope Not Hate’, young men are less likely to trust friends, family, GPs and teachers, but more likely to trust sports stars, business owners, politicians and journalists, than young women are.</a:t>
            </a:r>
          </a:p>
          <a:p>
            <a:pPr marL="377825" indent="-377825"/>
            <a:endParaRPr lang="en-GB" dirty="0">
              <a:solidFill>
                <a:schemeClr val="tx2">
                  <a:lumMod val="76000"/>
                </a:schemeClr>
              </a:solidFill>
            </a:endParaRPr>
          </a:p>
          <a:p>
            <a:pPr marL="377825" indent="-377825"/>
            <a:r>
              <a:rPr lang="en-GB" dirty="0">
                <a:solidFill>
                  <a:schemeClr val="tx2">
                    <a:lumMod val="76000"/>
                  </a:schemeClr>
                </a:solidFill>
              </a:rPr>
              <a:t>We can therefore recognise the danger of their favourite influencer or politician endorsing a product or person...or encouraging them to take action.</a:t>
            </a:r>
          </a:p>
          <a:p>
            <a:pPr marL="0" indent="0">
              <a:buNone/>
            </a:pPr>
            <a:endParaRPr lang="en-GB" dirty="0">
              <a:solidFill>
                <a:schemeClr val="tx2">
                  <a:lumMod val="76000"/>
                </a:schemeClr>
              </a:solidFill>
            </a:endParaRPr>
          </a:p>
          <a:p>
            <a:pPr marL="377825" indent="-377825"/>
            <a:r>
              <a:rPr lang="en-GB" dirty="0">
                <a:solidFill>
                  <a:schemeClr val="tx2">
                    <a:lumMod val="76000"/>
                  </a:schemeClr>
                </a:solidFill>
              </a:rPr>
              <a:t>Recently, we saw the impact of Taylor Swift's late endorsement of Kamala Harris – although it did not swing the election, it was thought to potentially influence 5% of voters, which is enough to change things. Research found that while 89% of adults said there is no celebrity who could encourage them to change their vote, 19% of adults under 30 said the opposite.</a:t>
            </a:r>
          </a:p>
          <a:p>
            <a:pPr marL="377825" indent="-377825"/>
            <a:endParaRPr lang="en-GB" dirty="0">
              <a:solidFill>
                <a:schemeClr val="tx2">
                  <a:lumMod val="76000"/>
                </a:schemeClr>
              </a:solidFill>
            </a:endParaRPr>
          </a:p>
          <a:p>
            <a:pPr marL="377825" indent="-377825"/>
            <a:r>
              <a:rPr lang="en-GB" dirty="0">
                <a:solidFill>
                  <a:schemeClr val="tx2">
                    <a:lumMod val="76000"/>
                  </a:schemeClr>
                </a:solidFill>
              </a:rPr>
              <a:t>Deepfakes of prominent figures like Palestinian American supermodel </a:t>
            </a:r>
            <a:r>
              <a:rPr lang="en-GB" dirty="0">
                <a:solidFill>
                  <a:schemeClr val="tx2">
                    <a:lumMod val="76000"/>
                  </a:schemeClr>
                </a:solidFill>
                <a:hlinkClick r:id="rId2">
                  <a:extLst>
                    <a:ext uri="{A12FA001-AC4F-418D-AE19-62706E023703}">
                      <ahyp:hlinkClr xmlns:ahyp="http://schemas.microsoft.com/office/drawing/2018/hyperlinkcolor" val="tx"/>
                    </a:ext>
                  </a:extLst>
                </a:hlinkClick>
              </a:rPr>
              <a:t>Bella Hadid</a:t>
            </a:r>
            <a:r>
              <a:rPr lang="en-GB" dirty="0">
                <a:solidFill>
                  <a:schemeClr val="tx2">
                    <a:lumMod val="76000"/>
                  </a:schemeClr>
                </a:solidFill>
              </a:rPr>
              <a:t>  have been manipulated to falsify their political statements. Bella Hadid has 61 million followers on Instagram alone. </a:t>
            </a:r>
            <a:endParaRPr lang="en-GB" sz="2400" dirty="0">
              <a:solidFill>
                <a:schemeClr val="tx2">
                  <a:lumMod val="76000"/>
                </a:schemeClr>
              </a:solidFill>
              <a:highlight>
                <a:srgbClr val="FFFFFF"/>
              </a:highlight>
              <a:cs typeface="Calibri"/>
            </a:endParaRPr>
          </a:p>
          <a:p>
            <a:pPr marL="0" indent="0">
              <a:buNone/>
            </a:pPr>
            <a:endParaRPr lang="en-GB" sz="1200" dirty="0">
              <a:solidFill>
                <a:srgbClr val="000000"/>
              </a:solidFill>
            </a:endParaRPr>
          </a:p>
          <a:p>
            <a:pPr marL="377825" indent="-377825"/>
            <a:endParaRPr lang="en-GB" sz="1700" dirty="0">
              <a:solidFill>
                <a:schemeClr val="tx1"/>
              </a:solidFill>
              <a:latin typeface="Calibri"/>
              <a:cs typeface="Calibri"/>
            </a:endParaRPr>
          </a:p>
          <a:p>
            <a:pPr marL="377825" indent="-377825"/>
            <a:endParaRPr lang="en-GB" sz="1700" dirty="0">
              <a:solidFill>
                <a:schemeClr val="tx1"/>
              </a:solidFill>
              <a:latin typeface="Calibri"/>
              <a:cs typeface="Calibri"/>
            </a:endParaRPr>
          </a:p>
        </p:txBody>
      </p:sp>
    </p:spTree>
    <p:extLst>
      <p:ext uri="{BB962C8B-B14F-4D97-AF65-F5344CB8AC3E}">
        <p14:creationId xmlns:p14="http://schemas.microsoft.com/office/powerpoint/2010/main" val="32472906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theme/theme1.xml><?xml version="1.0" encoding="utf-8"?>
<a:theme xmlns:a="http://schemas.openxmlformats.org/drawingml/2006/main" name="Executive">
  <a:themeElements>
    <a:clrScheme name="Executive">
      <a:dk1>
        <a:srgbClr val="3E3F3E"/>
      </a:dk1>
      <a:lt1>
        <a:srgbClr val="3F013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Executive">
  <a:themeElements>
    <a:clrScheme name="Executive">
      <a:dk1>
        <a:srgbClr val="000000"/>
      </a:dk1>
      <a:lt1>
        <a:srgbClr val="FFFFF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2800</Words>
  <Application>Microsoft Macintosh PowerPoint</Application>
  <PresentationFormat>Custom</PresentationFormat>
  <Paragraphs>174</Paragraphs>
  <Slides>20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Aptos</vt:lpstr>
      <vt:lpstr>Arial</vt:lpstr>
      <vt:lpstr>Arial,Sans-Serif</vt:lpstr>
      <vt:lpstr>Calibri</vt:lpstr>
      <vt:lpstr>KG Second Chances Solid</vt:lpstr>
      <vt:lpstr>Lato</vt:lpstr>
      <vt:lpstr>Times New Roman</vt:lpstr>
      <vt:lpstr>Executive</vt:lpstr>
      <vt:lpstr>PowerPoint Presentation</vt:lpstr>
      <vt:lpstr>Learning Outcomes</vt:lpstr>
      <vt:lpstr>What do we mean by 'deepfake'?</vt:lpstr>
      <vt:lpstr>AI-assisted and Pseuo-images</vt:lpstr>
      <vt:lpstr>Let's look at some statistics</vt:lpstr>
      <vt:lpstr>The answers</vt:lpstr>
      <vt:lpstr>What are the risks to young people?</vt:lpstr>
      <vt:lpstr>What has happened?</vt:lpstr>
      <vt:lpstr>What could happen?</vt:lpstr>
      <vt:lpstr>What has happened?</vt:lpstr>
      <vt:lpstr>What could happen?</vt:lpstr>
      <vt:lpstr>Don't forget the link with misogyny</vt:lpstr>
      <vt:lpstr>What has happened?</vt:lpstr>
      <vt:lpstr>What could happen?</vt:lpstr>
      <vt:lpstr>So, what can be done?</vt:lpstr>
      <vt:lpstr>What about advice to parents/carers?</vt:lpstr>
      <vt:lpstr>Learning Outcomes</vt:lpstr>
      <vt:lpstr>Reflection Questions Following Episode 1 </vt:lpstr>
      <vt:lpstr>Episode 2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costA Constantinou</cp:lastModifiedBy>
  <cp:revision>1335</cp:revision>
  <dcterms:modified xsi:type="dcterms:W3CDTF">2024-11-26T07:02:28Z</dcterms:modified>
</cp:coreProperties>
</file>