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4141" r:id="rId2"/>
    <p:sldId id="4167" r:id="rId3"/>
    <p:sldId id="4168" r:id="rId4"/>
    <p:sldId id="4169" r:id="rId5"/>
    <p:sldId id="4170" r:id="rId6"/>
    <p:sldId id="4171" r:id="rId7"/>
    <p:sldId id="4172" r:id="rId8"/>
    <p:sldId id="4176" r:id="rId9"/>
    <p:sldId id="4173" r:id="rId10"/>
    <p:sldId id="4179" r:id="rId11"/>
    <p:sldId id="4180" r:id="rId12"/>
    <p:sldId id="4181" r:id="rId13"/>
    <p:sldId id="4182" r:id="rId14"/>
    <p:sldId id="4192" r:id="rId15"/>
    <p:sldId id="4174" r:id="rId16"/>
    <p:sldId id="4183" r:id="rId17"/>
    <p:sldId id="4185" r:id="rId18"/>
    <p:sldId id="4200" r:id="rId19"/>
    <p:sldId id="4197" r:id="rId20"/>
    <p:sldId id="4198" r:id="rId21"/>
    <p:sldId id="4193" r:id="rId22"/>
    <p:sldId id="4178" r:id="rId23"/>
    <p:sldId id="4199" r:id="rId24"/>
    <p:sldId id="4184" r:id="rId25"/>
    <p:sldId id="4195" r:id="rId26"/>
    <p:sldId id="4190" r:id="rId27"/>
  </p:sldIdLst>
  <p:sldSz cx="13436600" cy="7556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1pPr>
    <a:lvl2pPr marL="0" marR="0" indent="457056"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2pPr>
    <a:lvl3pPr marL="0" marR="0" indent="914114"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3pPr>
    <a:lvl4pPr marL="0" marR="0" indent="1371172"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4pPr>
    <a:lvl5pPr marL="0" marR="0" indent="182823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5pPr>
    <a:lvl6pPr marL="0" marR="0" indent="2285288"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6pPr>
    <a:lvl7pPr marL="0" marR="0" indent="2742346"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7pPr>
    <a:lvl8pPr marL="0" marR="0" indent="3199404"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8pPr>
    <a:lvl9pPr marL="0" marR="0" indent="3656462"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3E3F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7E5CA"/>
          </a:solidFill>
        </a:fill>
      </a:tcStyle>
    </a:wholeTbl>
    <a:band2H>
      <a:tcTxStyle/>
      <a:tcStyle>
        <a:tcBdr/>
        <a:fill>
          <a:solidFill>
            <a:srgbClr val="ECF3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3E3F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5D8CB"/>
          </a:solidFill>
        </a:fill>
      </a:tcStyle>
    </a:wholeTbl>
    <a:band2H>
      <a:tcTxStyle/>
      <a:tcStyle>
        <a:tcBdr/>
        <a:fill>
          <a:solidFill>
            <a:srgbClr val="FAEC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3E3F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D7D8"/>
          </a:solidFill>
        </a:fill>
      </a:tcStyle>
    </a:wholeTbl>
    <a:band2H>
      <a:tcTxStyle/>
      <a:tcStyle>
        <a:tcBdr/>
        <a:fill>
          <a:solidFill>
            <a:srgbClr val="EBECED"/>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3E3F3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3E3F3E"/>
      </a:tcTxStyle>
      <a:tcStyle>
        <a:tcBdr>
          <a:left>
            <a:ln w="12700" cap="flat">
              <a:noFill/>
              <a:miter lim="400000"/>
            </a:ln>
          </a:left>
          <a:right>
            <a:ln w="12700" cap="flat">
              <a:noFill/>
              <a:miter lim="400000"/>
            </a:ln>
          </a:right>
          <a:top>
            <a:ln w="50800" cap="flat">
              <a:solidFill>
                <a:srgbClr val="3E3F3E"/>
              </a:solidFill>
              <a:prstDash val="solid"/>
              <a:round/>
            </a:ln>
          </a:top>
          <a:bottom>
            <a:ln w="25400" cap="flat">
              <a:solidFill>
                <a:srgbClr val="3E3F3E"/>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3E3F3E"/>
              </a:solidFill>
              <a:prstDash val="solid"/>
              <a:round/>
            </a:ln>
          </a:top>
          <a:bottom>
            <a:ln w="25400" cap="flat">
              <a:solidFill>
                <a:srgbClr val="3E3F3E"/>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3E3F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CDCD"/>
          </a:solidFill>
        </a:fill>
      </a:tcStyle>
    </a:wholeTbl>
    <a:band2H>
      <a:tcTxStyle/>
      <a:tcStyle>
        <a:tcBdr/>
        <a:fill>
          <a:solidFill>
            <a:srgbClr val="E8E8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E3F3E"/>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E3F3E"/>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E3F3E"/>
          </a:solidFill>
        </a:fill>
      </a:tcStyle>
    </a:firstRow>
  </a:tblStyle>
  <a:tblStyle styleId="{2708684C-4D16-4618-839F-0558EEFCDFE6}" styleName="">
    <a:tblBg/>
    <a:wholeTbl>
      <a:tcTxStyle b="off" i="off">
        <a:font>
          <a:latin typeface="Arial"/>
          <a:ea typeface="Arial"/>
          <a:cs typeface="Arial"/>
        </a:font>
        <a:srgbClr val="3E3F3E"/>
      </a:tcTxStyle>
      <a:tcStyle>
        <a:tcBdr>
          <a:left>
            <a:ln w="12700" cap="flat">
              <a:solidFill>
                <a:srgbClr val="3E3F3E"/>
              </a:solidFill>
              <a:prstDash val="solid"/>
              <a:round/>
            </a:ln>
          </a:left>
          <a:right>
            <a:ln w="12700" cap="flat">
              <a:solidFill>
                <a:srgbClr val="3E3F3E"/>
              </a:solidFill>
              <a:prstDash val="solid"/>
              <a:round/>
            </a:ln>
          </a:right>
          <a:top>
            <a:ln w="12700" cap="flat">
              <a:solidFill>
                <a:srgbClr val="3E3F3E"/>
              </a:solidFill>
              <a:prstDash val="solid"/>
              <a:round/>
            </a:ln>
          </a:top>
          <a:bottom>
            <a:ln w="12700" cap="flat">
              <a:solidFill>
                <a:srgbClr val="3E3F3E"/>
              </a:solidFill>
              <a:prstDash val="solid"/>
              <a:round/>
            </a:ln>
          </a:bottom>
          <a:insideH>
            <a:ln w="12700" cap="flat">
              <a:solidFill>
                <a:srgbClr val="3E3F3E"/>
              </a:solidFill>
              <a:prstDash val="solid"/>
              <a:round/>
            </a:ln>
          </a:insideH>
          <a:insideV>
            <a:ln w="12700" cap="flat">
              <a:solidFill>
                <a:srgbClr val="3E3F3E"/>
              </a:solidFill>
              <a:prstDash val="solid"/>
              <a:round/>
            </a:ln>
          </a:insideV>
        </a:tcBdr>
        <a:fill>
          <a:solidFill>
            <a:srgbClr val="3E3F3E">
              <a:alpha val="20000"/>
            </a:srgbClr>
          </a:solidFill>
        </a:fill>
      </a:tcStyle>
    </a:wholeTbl>
    <a:band2H>
      <a:tcTxStyle/>
      <a:tcStyle>
        <a:tcBdr/>
        <a:fill>
          <a:solidFill>
            <a:srgbClr val="FFFFFF"/>
          </a:solidFill>
        </a:fill>
      </a:tcStyle>
    </a:band2H>
    <a:firstCol>
      <a:tcTxStyle b="on" i="off">
        <a:font>
          <a:latin typeface="Arial"/>
          <a:ea typeface="Arial"/>
          <a:cs typeface="Arial"/>
        </a:font>
        <a:srgbClr val="3E3F3E"/>
      </a:tcTxStyle>
      <a:tcStyle>
        <a:tcBdr>
          <a:left>
            <a:ln w="12700" cap="flat">
              <a:solidFill>
                <a:srgbClr val="3E3F3E"/>
              </a:solidFill>
              <a:prstDash val="solid"/>
              <a:round/>
            </a:ln>
          </a:left>
          <a:right>
            <a:ln w="12700" cap="flat">
              <a:solidFill>
                <a:srgbClr val="3E3F3E"/>
              </a:solidFill>
              <a:prstDash val="solid"/>
              <a:round/>
            </a:ln>
          </a:right>
          <a:top>
            <a:ln w="12700" cap="flat">
              <a:solidFill>
                <a:srgbClr val="3E3F3E"/>
              </a:solidFill>
              <a:prstDash val="solid"/>
              <a:round/>
            </a:ln>
          </a:top>
          <a:bottom>
            <a:ln w="12700" cap="flat">
              <a:solidFill>
                <a:srgbClr val="3E3F3E"/>
              </a:solidFill>
              <a:prstDash val="solid"/>
              <a:round/>
            </a:ln>
          </a:bottom>
          <a:insideH>
            <a:ln w="12700" cap="flat">
              <a:solidFill>
                <a:srgbClr val="3E3F3E"/>
              </a:solidFill>
              <a:prstDash val="solid"/>
              <a:round/>
            </a:ln>
          </a:insideH>
          <a:insideV>
            <a:ln w="12700" cap="flat">
              <a:solidFill>
                <a:srgbClr val="3E3F3E"/>
              </a:solidFill>
              <a:prstDash val="solid"/>
              <a:round/>
            </a:ln>
          </a:insideV>
        </a:tcBdr>
        <a:fill>
          <a:solidFill>
            <a:srgbClr val="3E3F3E">
              <a:alpha val="20000"/>
            </a:srgbClr>
          </a:solidFill>
        </a:fill>
      </a:tcStyle>
    </a:firstCol>
    <a:lastRow>
      <a:tcTxStyle b="on" i="off">
        <a:font>
          <a:latin typeface="Arial"/>
          <a:ea typeface="Arial"/>
          <a:cs typeface="Arial"/>
        </a:font>
        <a:srgbClr val="3E3F3E"/>
      </a:tcTxStyle>
      <a:tcStyle>
        <a:tcBdr>
          <a:left>
            <a:ln w="12700" cap="flat">
              <a:solidFill>
                <a:srgbClr val="3E3F3E"/>
              </a:solidFill>
              <a:prstDash val="solid"/>
              <a:round/>
            </a:ln>
          </a:left>
          <a:right>
            <a:ln w="12700" cap="flat">
              <a:solidFill>
                <a:srgbClr val="3E3F3E"/>
              </a:solidFill>
              <a:prstDash val="solid"/>
              <a:round/>
            </a:ln>
          </a:right>
          <a:top>
            <a:ln w="50800" cap="flat">
              <a:solidFill>
                <a:srgbClr val="3E3F3E"/>
              </a:solidFill>
              <a:prstDash val="solid"/>
              <a:round/>
            </a:ln>
          </a:top>
          <a:bottom>
            <a:ln w="12700" cap="flat">
              <a:solidFill>
                <a:srgbClr val="3E3F3E"/>
              </a:solidFill>
              <a:prstDash val="solid"/>
              <a:round/>
            </a:ln>
          </a:bottom>
          <a:insideH>
            <a:ln w="12700" cap="flat">
              <a:solidFill>
                <a:srgbClr val="3E3F3E"/>
              </a:solidFill>
              <a:prstDash val="solid"/>
              <a:round/>
            </a:ln>
          </a:insideH>
          <a:insideV>
            <a:ln w="12700" cap="flat">
              <a:solidFill>
                <a:srgbClr val="3E3F3E"/>
              </a:solidFill>
              <a:prstDash val="solid"/>
              <a:round/>
            </a:ln>
          </a:insideV>
        </a:tcBdr>
        <a:fill>
          <a:noFill/>
        </a:fill>
      </a:tcStyle>
    </a:lastRow>
    <a:firstRow>
      <a:tcTxStyle b="on" i="off">
        <a:font>
          <a:latin typeface="Arial"/>
          <a:ea typeface="Arial"/>
          <a:cs typeface="Arial"/>
        </a:font>
        <a:srgbClr val="3E3F3E"/>
      </a:tcTxStyle>
      <a:tcStyle>
        <a:tcBdr>
          <a:left>
            <a:ln w="12700" cap="flat">
              <a:solidFill>
                <a:srgbClr val="3E3F3E"/>
              </a:solidFill>
              <a:prstDash val="solid"/>
              <a:round/>
            </a:ln>
          </a:left>
          <a:right>
            <a:ln w="12700" cap="flat">
              <a:solidFill>
                <a:srgbClr val="3E3F3E"/>
              </a:solidFill>
              <a:prstDash val="solid"/>
              <a:round/>
            </a:ln>
          </a:right>
          <a:top>
            <a:ln w="12700" cap="flat">
              <a:solidFill>
                <a:srgbClr val="3E3F3E"/>
              </a:solidFill>
              <a:prstDash val="solid"/>
              <a:round/>
            </a:ln>
          </a:top>
          <a:bottom>
            <a:ln w="25400" cap="flat">
              <a:solidFill>
                <a:srgbClr val="3E3F3E"/>
              </a:solidFill>
              <a:prstDash val="solid"/>
              <a:round/>
            </a:ln>
          </a:bottom>
          <a:insideH>
            <a:ln w="12700" cap="flat">
              <a:solidFill>
                <a:srgbClr val="3E3F3E"/>
              </a:solidFill>
              <a:prstDash val="solid"/>
              <a:round/>
            </a:ln>
          </a:insideH>
          <a:insideV>
            <a:ln w="12700" cap="flat">
              <a:solidFill>
                <a:srgbClr val="3E3F3E"/>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68328" autoAdjust="0"/>
  </p:normalViewPr>
  <p:slideViewPr>
    <p:cSldViewPr snapToGrid="0" snapToObjects="1">
      <p:cViewPr varScale="1">
        <p:scale>
          <a:sx n="68" d="100"/>
          <a:sy n="68" d="100"/>
        </p:scale>
        <p:origin x="1784" y="192"/>
      </p:cViewPr>
      <p:guideLst/>
    </p:cSldViewPr>
  </p:slideViewPr>
  <p:notesTextViewPr>
    <p:cViewPr>
      <p:scale>
        <a:sx n="1" d="1"/>
        <a:sy n="1" d="1"/>
      </p:scale>
      <p:origin x="0" y="0"/>
    </p:cViewPr>
  </p:notesTextViewPr>
  <p:notesViewPr>
    <p:cSldViewPr snapToGrid="0" snapToObjects="1">
      <p:cViewPr varScale="1">
        <p:scale>
          <a:sx n="88" d="100"/>
          <a:sy n="88" d="100"/>
        </p:scale>
        <p:origin x="387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FCE070-B410-47B1-951E-675A8AAA33E5}"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E63FF760-5E2B-499B-B480-9BE6E5B43A67}">
      <dgm:prSet phldrT="[Text]"/>
      <dgm:spPr/>
      <dgm:t>
        <a:bodyPr/>
        <a:lstStyle/>
        <a:p>
          <a:r>
            <a:rPr lang="en-US" dirty="0">
              <a:solidFill>
                <a:srgbClr val="FFFFFF"/>
              </a:solidFill>
              <a:latin typeface="Arial" panose="020B0604020202020204" pitchFamily="34" charset="0"/>
              <a:cs typeface="Arial" panose="020B0604020202020204" pitchFamily="34" charset="0"/>
            </a:rPr>
            <a:t>Physical Abuse</a:t>
          </a:r>
        </a:p>
      </dgm:t>
    </dgm:pt>
    <dgm:pt modelId="{FB4B5B2E-F5DB-4A76-A954-11068CEE0D38}" type="parTrans" cxnId="{6224AB17-69B2-43EB-9780-E9F52080ED71}">
      <dgm:prSet/>
      <dgm:spPr/>
      <dgm:t>
        <a:bodyPr/>
        <a:lstStyle/>
        <a:p>
          <a:endParaRPr lang="en-US"/>
        </a:p>
      </dgm:t>
    </dgm:pt>
    <dgm:pt modelId="{837614EE-055C-4AB2-893E-B6F4670E23A6}" type="sibTrans" cxnId="{6224AB17-69B2-43EB-9780-E9F52080ED71}">
      <dgm:prSet/>
      <dgm:spPr/>
      <dgm:t>
        <a:bodyPr/>
        <a:lstStyle/>
        <a:p>
          <a:endParaRPr lang="en-US"/>
        </a:p>
      </dgm:t>
    </dgm:pt>
    <dgm:pt modelId="{DB34D085-64C0-447B-A2E7-62A5FDEDD221}">
      <dgm:prSet phldrT="[Text]"/>
      <dgm:spPr/>
      <dgm:t>
        <a:bodyPr/>
        <a:lstStyle/>
        <a:p>
          <a:r>
            <a:rPr lang="en-US" dirty="0">
              <a:solidFill>
                <a:srgbClr val="FFFFFF"/>
              </a:solidFill>
              <a:latin typeface="Arial" panose="020B0604020202020204" pitchFamily="34" charset="0"/>
              <a:cs typeface="Arial" panose="020B0604020202020204" pitchFamily="34" charset="0"/>
            </a:rPr>
            <a:t>Sexual Abuse</a:t>
          </a:r>
        </a:p>
      </dgm:t>
    </dgm:pt>
    <dgm:pt modelId="{90FB3E2E-629D-4147-91C8-A8D595C77DE7}" type="parTrans" cxnId="{21D7F212-3E3F-41FF-BD2A-0FB8437C0B81}">
      <dgm:prSet/>
      <dgm:spPr/>
      <dgm:t>
        <a:bodyPr/>
        <a:lstStyle/>
        <a:p>
          <a:endParaRPr lang="en-US"/>
        </a:p>
      </dgm:t>
    </dgm:pt>
    <dgm:pt modelId="{585077DD-0E25-4ED1-AC5E-159E4B1B3B29}" type="sibTrans" cxnId="{21D7F212-3E3F-41FF-BD2A-0FB8437C0B81}">
      <dgm:prSet/>
      <dgm:spPr/>
      <dgm:t>
        <a:bodyPr/>
        <a:lstStyle/>
        <a:p>
          <a:endParaRPr lang="en-US"/>
        </a:p>
      </dgm:t>
    </dgm:pt>
    <dgm:pt modelId="{C7A88058-CB71-428D-B627-F9137AAE4E65}">
      <dgm:prSet phldrT="[Text]"/>
      <dgm:spPr/>
      <dgm:t>
        <a:bodyPr/>
        <a:lstStyle/>
        <a:p>
          <a:r>
            <a:rPr lang="en-US" dirty="0">
              <a:solidFill>
                <a:srgbClr val="FFFFFF"/>
              </a:solidFill>
              <a:latin typeface="Arial" panose="020B0604020202020204" pitchFamily="34" charset="0"/>
              <a:cs typeface="Arial" panose="020B0604020202020204" pitchFamily="34" charset="0"/>
            </a:rPr>
            <a:t>Emotional Abuse</a:t>
          </a:r>
        </a:p>
      </dgm:t>
    </dgm:pt>
    <dgm:pt modelId="{92416B79-74E2-4069-AA63-CDDD341D12B0}" type="parTrans" cxnId="{F64EC2BB-BE3B-4143-A7FC-57ECC4142A17}">
      <dgm:prSet/>
      <dgm:spPr/>
      <dgm:t>
        <a:bodyPr/>
        <a:lstStyle/>
        <a:p>
          <a:endParaRPr lang="en-US"/>
        </a:p>
      </dgm:t>
    </dgm:pt>
    <dgm:pt modelId="{96943D9C-3BC9-4EDB-91B6-3259CF250FF0}" type="sibTrans" cxnId="{F64EC2BB-BE3B-4143-A7FC-57ECC4142A17}">
      <dgm:prSet/>
      <dgm:spPr/>
      <dgm:t>
        <a:bodyPr/>
        <a:lstStyle/>
        <a:p>
          <a:endParaRPr lang="en-US"/>
        </a:p>
      </dgm:t>
    </dgm:pt>
    <dgm:pt modelId="{FE3D55DA-2CCE-46E1-9960-7DD04C64AFD6}">
      <dgm:prSet phldrT="[Text]"/>
      <dgm:spPr/>
      <dgm:t>
        <a:bodyPr/>
        <a:lstStyle/>
        <a:p>
          <a:r>
            <a:rPr lang="en-US" dirty="0">
              <a:solidFill>
                <a:srgbClr val="FFFFFF"/>
              </a:solidFill>
              <a:latin typeface="Arial" panose="020B0604020202020204" pitchFamily="34" charset="0"/>
              <a:cs typeface="Arial" panose="020B0604020202020204" pitchFamily="34" charset="0"/>
            </a:rPr>
            <a:t>Neglect</a:t>
          </a:r>
        </a:p>
      </dgm:t>
    </dgm:pt>
    <dgm:pt modelId="{C3D5C6D8-ABFF-4314-BDC4-8F0C18ECB21D}" type="parTrans" cxnId="{ABF292B5-F507-4245-A54E-4B272ED6C760}">
      <dgm:prSet/>
      <dgm:spPr/>
      <dgm:t>
        <a:bodyPr/>
        <a:lstStyle/>
        <a:p>
          <a:endParaRPr lang="en-US"/>
        </a:p>
      </dgm:t>
    </dgm:pt>
    <dgm:pt modelId="{C95AF56E-2B96-4771-BF81-B045E3578FCE}" type="sibTrans" cxnId="{ABF292B5-F507-4245-A54E-4B272ED6C760}">
      <dgm:prSet/>
      <dgm:spPr/>
      <dgm:t>
        <a:bodyPr/>
        <a:lstStyle/>
        <a:p>
          <a:endParaRPr lang="en-US"/>
        </a:p>
      </dgm:t>
    </dgm:pt>
    <dgm:pt modelId="{21918582-0C6A-4C5B-B362-9835FC8A4BEB}" type="pres">
      <dgm:prSet presAssocID="{1EFCE070-B410-47B1-951E-675A8AAA33E5}" presName="matrix" presStyleCnt="0">
        <dgm:presLayoutVars>
          <dgm:chMax val="1"/>
          <dgm:dir/>
          <dgm:resizeHandles val="exact"/>
        </dgm:presLayoutVars>
      </dgm:prSet>
      <dgm:spPr/>
    </dgm:pt>
    <dgm:pt modelId="{C3DC05D3-0253-4239-A13B-D816B1D65D31}" type="pres">
      <dgm:prSet presAssocID="{1EFCE070-B410-47B1-951E-675A8AAA33E5}" presName="diamond" presStyleLbl="bgShp" presStyleIdx="0" presStyleCnt="1"/>
      <dgm:spPr/>
    </dgm:pt>
    <dgm:pt modelId="{0DC77E67-3A51-41C7-9498-5E6A0E49AF38}" type="pres">
      <dgm:prSet presAssocID="{1EFCE070-B410-47B1-951E-675A8AAA33E5}" presName="quad1" presStyleLbl="node1" presStyleIdx="0" presStyleCnt="4">
        <dgm:presLayoutVars>
          <dgm:chMax val="0"/>
          <dgm:chPref val="0"/>
          <dgm:bulletEnabled val="1"/>
        </dgm:presLayoutVars>
      </dgm:prSet>
      <dgm:spPr/>
    </dgm:pt>
    <dgm:pt modelId="{E05E183A-BBCA-4F81-B8F4-9E254ED75128}" type="pres">
      <dgm:prSet presAssocID="{1EFCE070-B410-47B1-951E-675A8AAA33E5}" presName="quad2" presStyleLbl="node1" presStyleIdx="1" presStyleCnt="4">
        <dgm:presLayoutVars>
          <dgm:chMax val="0"/>
          <dgm:chPref val="0"/>
          <dgm:bulletEnabled val="1"/>
        </dgm:presLayoutVars>
      </dgm:prSet>
      <dgm:spPr/>
    </dgm:pt>
    <dgm:pt modelId="{7DAFA69B-8979-4237-9062-280F00BA5076}" type="pres">
      <dgm:prSet presAssocID="{1EFCE070-B410-47B1-951E-675A8AAA33E5}" presName="quad3" presStyleLbl="node1" presStyleIdx="2" presStyleCnt="4">
        <dgm:presLayoutVars>
          <dgm:chMax val="0"/>
          <dgm:chPref val="0"/>
          <dgm:bulletEnabled val="1"/>
        </dgm:presLayoutVars>
      </dgm:prSet>
      <dgm:spPr/>
    </dgm:pt>
    <dgm:pt modelId="{47D251C8-A0D6-4CA1-A919-4DA8FFFF3011}" type="pres">
      <dgm:prSet presAssocID="{1EFCE070-B410-47B1-951E-675A8AAA33E5}" presName="quad4" presStyleLbl="node1" presStyleIdx="3" presStyleCnt="4">
        <dgm:presLayoutVars>
          <dgm:chMax val="0"/>
          <dgm:chPref val="0"/>
          <dgm:bulletEnabled val="1"/>
        </dgm:presLayoutVars>
      </dgm:prSet>
      <dgm:spPr/>
    </dgm:pt>
  </dgm:ptLst>
  <dgm:cxnLst>
    <dgm:cxn modelId="{21D7F212-3E3F-41FF-BD2A-0FB8437C0B81}" srcId="{1EFCE070-B410-47B1-951E-675A8AAA33E5}" destId="{DB34D085-64C0-447B-A2E7-62A5FDEDD221}" srcOrd="1" destOrd="0" parTransId="{90FB3E2E-629D-4147-91C8-A8D595C77DE7}" sibTransId="{585077DD-0E25-4ED1-AC5E-159E4B1B3B29}"/>
    <dgm:cxn modelId="{6224AB17-69B2-43EB-9780-E9F52080ED71}" srcId="{1EFCE070-B410-47B1-951E-675A8AAA33E5}" destId="{E63FF760-5E2B-499B-B480-9BE6E5B43A67}" srcOrd="0" destOrd="0" parTransId="{FB4B5B2E-F5DB-4A76-A954-11068CEE0D38}" sibTransId="{837614EE-055C-4AB2-893E-B6F4670E23A6}"/>
    <dgm:cxn modelId="{BD740E50-E301-488B-B3C0-AD0F0CAC3B21}" type="presOf" srcId="{C7A88058-CB71-428D-B627-F9137AAE4E65}" destId="{7DAFA69B-8979-4237-9062-280F00BA5076}" srcOrd="0" destOrd="0" presId="urn:microsoft.com/office/officeart/2005/8/layout/matrix3"/>
    <dgm:cxn modelId="{7D43466F-3255-486B-A72C-4C6E9985A9FC}" type="presOf" srcId="{1EFCE070-B410-47B1-951E-675A8AAA33E5}" destId="{21918582-0C6A-4C5B-B362-9835FC8A4BEB}" srcOrd="0" destOrd="0" presId="urn:microsoft.com/office/officeart/2005/8/layout/matrix3"/>
    <dgm:cxn modelId="{ABF292B5-F507-4245-A54E-4B272ED6C760}" srcId="{1EFCE070-B410-47B1-951E-675A8AAA33E5}" destId="{FE3D55DA-2CCE-46E1-9960-7DD04C64AFD6}" srcOrd="3" destOrd="0" parTransId="{C3D5C6D8-ABFF-4314-BDC4-8F0C18ECB21D}" sibTransId="{C95AF56E-2B96-4771-BF81-B045E3578FCE}"/>
    <dgm:cxn modelId="{C42F1EBB-03F2-46FC-949C-98A46165C99F}" type="presOf" srcId="{E63FF760-5E2B-499B-B480-9BE6E5B43A67}" destId="{0DC77E67-3A51-41C7-9498-5E6A0E49AF38}" srcOrd="0" destOrd="0" presId="urn:microsoft.com/office/officeart/2005/8/layout/matrix3"/>
    <dgm:cxn modelId="{F64EC2BB-BE3B-4143-A7FC-57ECC4142A17}" srcId="{1EFCE070-B410-47B1-951E-675A8AAA33E5}" destId="{C7A88058-CB71-428D-B627-F9137AAE4E65}" srcOrd="2" destOrd="0" parTransId="{92416B79-74E2-4069-AA63-CDDD341D12B0}" sibTransId="{96943D9C-3BC9-4EDB-91B6-3259CF250FF0}"/>
    <dgm:cxn modelId="{466C01DF-2A34-4FC1-A8EC-6F2F79517F4A}" type="presOf" srcId="{DB34D085-64C0-447B-A2E7-62A5FDEDD221}" destId="{E05E183A-BBCA-4F81-B8F4-9E254ED75128}" srcOrd="0" destOrd="0" presId="urn:microsoft.com/office/officeart/2005/8/layout/matrix3"/>
    <dgm:cxn modelId="{CF452AEB-3611-4395-87B7-B641F355CBAC}" type="presOf" srcId="{FE3D55DA-2CCE-46E1-9960-7DD04C64AFD6}" destId="{47D251C8-A0D6-4CA1-A919-4DA8FFFF3011}" srcOrd="0" destOrd="0" presId="urn:microsoft.com/office/officeart/2005/8/layout/matrix3"/>
    <dgm:cxn modelId="{ABC4F008-2464-4785-8FFE-4D9EA551D69A}" type="presParOf" srcId="{21918582-0C6A-4C5B-B362-9835FC8A4BEB}" destId="{C3DC05D3-0253-4239-A13B-D816B1D65D31}" srcOrd="0" destOrd="0" presId="urn:microsoft.com/office/officeart/2005/8/layout/matrix3"/>
    <dgm:cxn modelId="{E8E76D7D-4157-4429-B60B-E847F4570DC6}" type="presParOf" srcId="{21918582-0C6A-4C5B-B362-9835FC8A4BEB}" destId="{0DC77E67-3A51-41C7-9498-5E6A0E49AF38}" srcOrd="1" destOrd="0" presId="urn:microsoft.com/office/officeart/2005/8/layout/matrix3"/>
    <dgm:cxn modelId="{99B8DC57-4399-4FA9-BA8F-3689145B5168}" type="presParOf" srcId="{21918582-0C6A-4C5B-B362-9835FC8A4BEB}" destId="{E05E183A-BBCA-4F81-B8F4-9E254ED75128}" srcOrd="2" destOrd="0" presId="urn:microsoft.com/office/officeart/2005/8/layout/matrix3"/>
    <dgm:cxn modelId="{86D972B2-0EF1-4F57-AFFF-E934E494157B}" type="presParOf" srcId="{21918582-0C6A-4C5B-B362-9835FC8A4BEB}" destId="{7DAFA69B-8979-4237-9062-280F00BA5076}" srcOrd="3" destOrd="0" presId="urn:microsoft.com/office/officeart/2005/8/layout/matrix3"/>
    <dgm:cxn modelId="{F601BC9C-53E8-4084-B2CE-9CCB652BB962}" type="presParOf" srcId="{21918582-0C6A-4C5B-B362-9835FC8A4BEB}" destId="{47D251C8-A0D6-4CA1-A919-4DA8FFFF301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DC05D3-0253-4239-A13B-D816B1D65D31}">
      <dsp:nvSpPr>
        <dsp:cNvPr id="0" name=""/>
        <dsp:cNvSpPr/>
      </dsp:nvSpPr>
      <dsp:spPr>
        <a:xfrm>
          <a:off x="1865660" y="0"/>
          <a:ext cx="5000232" cy="500023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C77E67-3A51-41C7-9498-5E6A0E49AF38}">
      <dsp:nvSpPr>
        <dsp:cNvPr id="0" name=""/>
        <dsp:cNvSpPr/>
      </dsp:nvSpPr>
      <dsp:spPr>
        <a:xfrm>
          <a:off x="2340682" y="475022"/>
          <a:ext cx="1950090" cy="19500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rgbClr val="FFFFFF"/>
              </a:solidFill>
              <a:latin typeface="Arial" panose="020B0604020202020204" pitchFamily="34" charset="0"/>
              <a:cs typeface="Arial" panose="020B0604020202020204" pitchFamily="34" charset="0"/>
            </a:rPr>
            <a:t>Physical Abuse</a:t>
          </a:r>
        </a:p>
      </dsp:txBody>
      <dsp:txXfrm>
        <a:off x="2435878" y="570218"/>
        <a:ext cx="1759698" cy="1759698"/>
      </dsp:txXfrm>
    </dsp:sp>
    <dsp:sp modelId="{E05E183A-BBCA-4F81-B8F4-9E254ED75128}">
      <dsp:nvSpPr>
        <dsp:cNvPr id="0" name=""/>
        <dsp:cNvSpPr/>
      </dsp:nvSpPr>
      <dsp:spPr>
        <a:xfrm>
          <a:off x="4440779" y="475022"/>
          <a:ext cx="1950090" cy="19500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rgbClr val="FFFFFF"/>
              </a:solidFill>
              <a:latin typeface="Arial" panose="020B0604020202020204" pitchFamily="34" charset="0"/>
              <a:cs typeface="Arial" panose="020B0604020202020204" pitchFamily="34" charset="0"/>
            </a:rPr>
            <a:t>Sexual Abuse</a:t>
          </a:r>
        </a:p>
      </dsp:txBody>
      <dsp:txXfrm>
        <a:off x="4535975" y="570218"/>
        <a:ext cx="1759698" cy="1759698"/>
      </dsp:txXfrm>
    </dsp:sp>
    <dsp:sp modelId="{7DAFA69B-8979-4237-9062-280F00BA5076}">
      <dsp:nvSpPr>
        <dsp:cNvPr id="0" name=""/>
        <dsp:cNvSpPr/>
      </dsp:nvSpPr>
      <dsp:spPr>
        <a:xfrm>
          <a:off x="2340682" y="2575119"/>
          <a:ext cx="1950090" cy="19500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rgbClr val="FFFFFF"/>
              </a:solidFill>
              <a:latin typeface="Arial" panose="020B0604020202020204" pitchFamily="34" charset="0"/>
              <a:cs typeface="Arial" panose="020B0604020202020204" pitchFamily="34" charset="0"/>
            </a:rPr>
            <a:t>Emotional Abuse</a:t>
          </a:r>
        </a:p>
      </dsp:txBody>
      <dsp:txXfrm>
        <a:off x="2435878" y="2670315"/>
        <a:ext cx="1759698" cy="1759698"/>
      </dsp:txXfrm>
    </dsp:sp>
    <dsp:sp modelId="{47D251C8-A0D6-4CA1-A919-4DA8FFFF3011}">
      <dsp:nvSpPr>
        <dsp:cNvPr id="0" name=""/>
        <dsp:cNvSpPr/>
      </dsp:nvSpPr>
      <dsp:spPr>
        <a:xfrm>
          <a:off x="4440779" y="2575119"/>
          <a:ext cx="1950090" cy="19500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rgbClr val="FFFFFF"/>
              </a:solidFill>
              <a:latin typeface="Arial" panose="020B0604020202020204" pitchFamily="34" charset="0"/>
              <a:cs typeface="Arial" panose="020B0604020202020204" pitchFamily="34" charset="0"/>
            </a:rPr>
            <a:t>Neglect</a:t>
          </a:r>
        </a:p>
      </dsp:txBody>
      <dsp:txXfrm>
        <a:off x="4535975" y="2670315"/>
        <a:ext cx="1759698" cy="175969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C09299-7918-8057-F3BA-4303F8C9FE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Y"/>
          </a:p>
        </p:txBody>
      </p:sp>
      <p:sp>
        <p:nvSpPr>
          <p:cNvPr id="3" name="Date Placeholder 2">
            <a:extLst>
              <a:ext uri="{FF2B5EF4-FFF2-40B4-BE49-F238E27FC236}">
                <a16:creationId xmlns:a16="http://schemas.microsoft.com/office/drawing/2014/main" id="{C3D3D949-7FB5-8742-F237-25C523E53F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14C7CE-101F-6B47-91D7-E21EC14D3395}" type="datetimeFigureOut">
              <a:rPr lang="en-CY" smtClean="0"/>
              <a:t>8/25/24</a:t>
            </a:fld>
            <a:endParaRPr lang="en-CY"/>
          </a:p>
        </p:txBody>
      </p:sp>
      <p:sp>
        <p:nvSpPr>
          <p:cNvPr id="4" name="Footer Placeholder 3">
            <a:extLst>
              <a:ext uri="{FF2B5EF4-FFF2-40B4-BE49-F238E27FC236}">
                <a16:creationId xmlns:a16="http://schemas.microsoft.com/office/drawing/2014/main" id="{66730E3D-D1C8-5889-2B23-7F6FD0D4545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Y"/>
          </a:p>
        </p:txBody>
      </p:sp>
      <p:sp>
        <p:nvSpPr>
          <p:cNvPr id="5" name="Slide Number Placeholder 4">
            <a:extLst>
              <a:ext uri="{FF2B5EF4-FFF2-40B4-BE49-F238E27FC236}">
                <a16:creationId xmlns:a16="http://schemas.microsoft.com/office/drawing/2014/main" id="{D2B01D23-A921-08CE-2F7F-81F5064972F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2C87F2-F0A0-794B-8374-C7A4BF71CEBF}" type="slidenum">
              <a:rPr lang="en-CY" smtClean="0"/>
              <a:t>‹#›</a:t>
            </a:fld>
            <a:endParaRPr lang="en-CY"/>
          </a:p>
        </p:txBody>
      </p:sp>
    </p:spTree>
    <p:extLst>
      <p:ext uri="{BB962C8B-B14F-4D97-AF65-F5344CB8AC3E}">
        <p14:creationId xmlns:p14="http://schemas.microsoft.com/office/powerpoint/2010/main" val="1912613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xfrm>
            <a:off x="1143000" y="685800"/>
            <a:ext cx="4572000" cy="3429000"/>
          </a:xfrm>
          <a:prstGeom prst="rect">
            <a:avLst/>
          </a:prstGeom>
        </p:spPr>
        <p:txBody>
          <a:bodyPr/>
          <a:lstStyle/>
          <a:p>
            <a:endParaRPr/>
          </a:p>
        </p:txBody>
      </p:sp>
      <p:sp>
        <p:nvSpPr>
          <p:cNvPr id="146" name="Shape 14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49123" latinLnBrk="0">
      <a:spcBef>
        <a:spcPts val="400"/>
      </a:spcBef>
      <a:defRPr sz="1200">
        <a:latin typeface="+mn-lt"/>
        <a:ea typeface="+mn-ea"/>
        <a:cs typeface="+mn-cs"/>
        <a:sym typeface="Times New Roman"/>
      </a:defRPr>
    </a:lvl1pPr>
    <a:lvl2pPr indent="228600" defTabSz="449123" latinLnBrk="0">
      <a:spcBef>
        <a:spcPts val="400"/>
      </a:spcBef>
      <a:defRPr sz="1200">
        <a:latin typeface="+mn-lt"/>
        <a:ea typeface="+mn-ea"/>
        <a:cs typeface="+mn-cs"/>
        <a:sym typeface="Times New Roman"/>
      </a:defRPr>
    </a:lvl2pPr>
    <a:lvl3pPr indent="457200" defTabSz="449123" latinLnBrk="0">
      <a:spcBef>
        <a:spcPts val="400"/>
      </a:spcBef>
      <a:defRPr sz="1200">
        <a:latin typeface="+mn-lt"/>
        <a:ea typeface="+mn-ea"/>
        <a:cs typeface="+mn-cs"/>
        <a:sym typeface="Times New Roman"/>
      </a:defRPr>
    </a:lvl3pPr>
    <a:lvl4pPr indent="685800" defTabSz="449123" latinLnBrk="0">
      <a:spcBef>
        <a:spcPts val="400"/>
      </a:spcBef>
      <a:defRPr sz="1200">
        <a:latin typeface="+mn-lt"/>
        <a:ea typeface="+mn-ea"/>
        <a:cs typeface="+mn-cs"/>
        <a:sym typeface="Times New Roman"/>
      </a:defRPr>
    </a:lvl4pPr>
    <a:lvl5pPr indent="914400" defTabSz="449123" latinLnBrk="0">
      <a:spcBef>
        <a:spcPts val="400"/>
      </a:spcBef>
      <a:defRPr sz="1200">
        <a:latin typeface="+mn-lt"/>
        <a:ea typeface="+mn-ea"/>
        <a:cs typeface="+mn-cs"/>
        <a:sym typeface="Times New Roman"/>
      </a:defRPr>
    </a:lvl5pPr>
    <a:lvl6pPr indent="1143000" defTabSz="449123" latinLnBrk="0">
      <a:spcBef>
        <a:spcPts val="400"/>
      </a:spcBef>
      <a:defRPr sz="1200">
        <a:latin typeface="+mn-lt"/>
        <a:ea typeface="+mn-ea"/>
        <a:cs typeface="+mn-cs"/>
        <a:sym typeface="Times New Roman"/>
      </a:defRPr>
    </a:lvl6pPr>
    <a:lvl7pPr indent="1371600" defTabSz="449123" latinLnBrk="0">
      <a:spcBef>
        <a:spcPts val="400"/>
      </a:spcBef>
      <a:defRPr sz="1200">
        <a:latin typeface="+mn-lt"/>
        <a:ea typeface="+mn-ea"/>
        <a:cs typeface="+mn-cs"/>
        <a:sym typeface="Times New Roman"/>
      </a:defRPr>
    </a:lvl7pPr>
    <a:lvl8pPr indent="1600200" defTabSz="449123" latinLnBrk="0">
      <a:spcBef>
        <a:spcPts val="400"/>
      </a:spcBef>
      <a:defRPr sz="1200">
        <a:latin typeface="+mn-lt"/>
        <a:ea typeface="+mn-ea"/>
        <a:cs typeface="+mn-cs"/>
        <a:sym typeface="Times New Roman"/>
      </a:defRPr>
    </a:lvl8pPr>
    <a:lvl9pPr indent="1828800" defTabSz="449123" latinLnBrk="0">
      <a:spcBef>
        <a:spcPts val="400"/>
      </a:spcBef>
      <a:defRPr sz="1200">
        <a:latin typeface="+mn-lt"/>
        <a:ea typeface="+mn-ea"/>
        <a:cs typeface="+mn-cs"/>
        <a:sym typeface="Times New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a:p>
            <a:r>
              <a:rPr lang="en-US" dirty="0"/>
              <a:t>This is the introductory</a:t>
            </a:r>
            <a:r>
              <a:rPr lang="en-US" baseline="0" dirty="0"/>
              <a:t> slide that you can use at the beginning of the whole presentation or at the beginning of each section</a:t>
            </a:r>
            <a:endParaRPr lang="en-US" dirty="0"/>
          </a:p>
        </p:txBody>
      </p:sp>
      <p:sp>
        <p:nvSpPr>
          <p:cNvPr id="4" name="Slide Number Placeholder 3"/>
          <p:cNvSpPr>
            <a:spLocks noGrp="1"/>
          </p:cNvSpPr>
          <p:nvPr>
            <p:ph type="sldNum" sz="quarter" idx="5"/>
          </p:nvPr>
        </p:nvSpPr>
        <p:spPr/>
        <p:txBody>
          <a:bodyPr/>
          <a:lstStyle/>
          <a:p>
            <a:fld id="{EF1586CF-F499-9944-8E1B-7096442B0F66}" type="slidenum">
              <a:rPr lang="en-US" smtClean="0"/>
              <a:t>1</a:t>
            </a:fld>
            <a:endParaRPr lang="en-US"/>
          </a:p>
        </p:txBody>
      </p:sp>
    </p:spTree>
    <p:extLst>
      <p:ext uri="{BB962C8B-B14F-4D97-AF65-F5344CB8AC3E}">
        <p14:creationId xmlns:p14="http://schemas.microsoft.com/office/powerpoint/2010/main" val="3997629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What else might we see?</a:t>
            </a:r>
          </a:p>
        </p:txBody>
      </p:sp>
    </p:spTree>
    <p:extLst>
      <p:ext uri="{BB962C8B-B14F-4D97-AF65-F5344CB8AC3E}">
        <p14:creationId xmlns:p14="http://schemas.microsoft.com/office/powerpoint/2010/main" val="3461140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What else</a:t>
            </a:r>
            <a:r>
              <a:rPr lang="en-GB" baseline="0" dirty="0"/>
              <a:t> should we do?</a:t>
            </a:r>
            <a:endParaRPr lang="en-GB" dirty="0"/>
          </a:p>
        </p:txBody>
      </p:sp>
    </p:spTree>
    <p:extLst>
      <p:ext uri="{BB962C8B-B14F-4D97-AF65-F5344CB8AC3E}">
        <p14:creationId xmlns:p14="http://schemas.microsoft.com/office/powerpoint/2010/main" val="1871487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Delayed development</a:t>
            </a:r>
          </a:p>
          <a:p>
            <a:r>
              <a:rPr lang="en-GB" dirty="0"/>
              <a:t>Helicopter parenting can hinder the development of secure attachment, which is when a child feels safe and supported by their caregiver.</a:t>
            </a:r>
          </a:p>
          <a:p>
            <a:r>
              <a:rPr lang="en-GB" dirty="0"/>
              <a:t>Mental health conditions</a:t>
            </a:r>
          </a:p>
          <a:p>
            <a:r>
              <a:rPr lang="en-GB" dirty="0"/>
              <a:t>Studies have shown that children of helicopter parents are more likely to suffer from anxiety, depression, and low self-esteem. They may also be more likely to use prescription medication for anxiety or depression. </a:t>
            </a:r>
          </a:p>
          <a:p>
            <a:r>
              <a:rPr lang="en-GB" sz="1200" b="0" i="0" dirty="0">
                <a:effectLst/>
                <a:latin typeface="+mn-lt"/>
                <a:ea typeface="+mn-ea"/>
                <a:cs typeface="+mn-cs"/>
                <a:sym typeface="Times New Roman"/>
              </a:rPr>
              <a:t>Strained family relationships</a:t>
            </a:r>
          </a:p>
          <a:p>
            <a:r>
              <a:rPr lang="en-GB" sz="1200" b="0" i="0" dirty="0">
                <a:effectLst/>
                <a:latin typeface="+mn-lt"/>
                <a:ea typeface="+mn-ea"/>
                <a:cs typeface="+mn-cs"/>
                <a:sym typeface="Times New Roman"/>
              </a:rPr>
              <a:t>Helicopter parenting can also impact children's social behaviour, particularly during their teenage years. Children may act out and externalize problems, which can lead to strained family relationships.</a:t>
            </a:r>
          </a:p>
          <a:p>
            <a:r>
              <a:rPr lang="en-GB" sz="1200" b="0" i="0" dirty="0">
                <a:effectLst/>
                <a:latin typeface="+mn-lt"/>
                <a:ea typeface="+mn-ea"/>
                <a:cs typeface="+mn-cs"/>
                <a:sym typeface="Times New Roman"/>
              </a:rPr>
              <a:t>Perceived violation of freedom and competence</a:t>
            </a:r>
          </a:p>
          <a:p>
            <a:r>
              <a:rPr lang="en-GB" sz="1200" b="0" i="0" dirty="0">
                <a:effectLst/>
                <a:latin typeface="+mn-lt"/>
                <a:ea typeface="+mn-ea"/>
                <a:cs typeface="+mn-cs"/>
                <a:sym typeface="Times New Roman"/>
              </a:rPr>
              <a:t>Helicopter parenting can influence children's perception of their right to freedom and competence, which can lead to them constantly seeking attention.</a:t>
            </a:r>
          </a:p>
          <a:p>
            <a:endParaRPr lang="en-GB" sz="1200" b="0" i="0" dirty="0">
              <a:effectLst/>
              <a:latin typeface="+mn-lt"/>
              <a:ea typeface="+mn-ea"/>
              <a:cs typeface="+mn-cs"/>
              <a:sym typeface="Times New Roman"/>
            </a:endParaRPr>
          </a:p>
          <a:p>
            <a:endParaRPr lang="en-GB" dirty="0"/>
          </a:p>
          <a:p>
            <a:endParaRPr lang="en-GB" dirty="0"/>
          </a:p>
        </p:txBody>
      </p:sp>
    </p:spTree>
    <p:extLst>
      <p:ext uri="{BB962C8B-B14F-4D97-AF65-F5344CB8AC3E}">
        <p14:creationId xmlns:p14="http://schemas.microsoft.com/office/powerpoint/2010/main" val="1941224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b="0" i="0" dirty="0">
                <a:effectLst/>
                <a:latin typeface="+mn-lt"/>
                <a:ea typeface="+mn-ea"/>
                <a:cs typeface="+mn-cs"/>
                <a:sym typeface="Times New Roman"/>
              </a:rPr>
              <a:t>Hovering</a:t>
            </a:r>
          </a:p>
          <a:p>
            <a:pPr fontAlgn="ctr"/>
            <a:r>
              <a:rPr lang="en-GB" sz="1200" b="0" i="0" dirty="0">
                <a:effectLst/>
                <a:latin typeface="+mn-lt"/>
                <a:ea typeface="+mn-ea"/>
                <a:cs typeface="+mn-cs"/>
                <a:sym typeface="Times New Roman"/>
              </a:rPr>
              <a:t>Parents may "hover" over their children, rather than encouraging independence and healthy separation. </a:t>
            </a:r>
          </a:p>
          <a:p>
            <a:r>
              <a:rPr lang="en-GB" sz="1200" b="0" i="0" dirty="0">
                <a:effectLst/>
                <a:latin typeface="+mn-lt"/>
                <a:ea typeface="+mn-ea"/>
                <a:cs typeface="+mn-cs"/>
                <a:sym typeface="Times New Roman"/>
              </a:rPr>
              <a:t>Overly involved</a:t>
            </a:r>
          </a:p>
          <a:p>
            <a:pPr fontAlgn="ctr"/>
            <a:r>
              <a:rPr lang="en-GB" sz="1200" b="0" i="0" dirty="0">
                <a:effectLst/>
                <a:latin typeface="+mn-lt"/>
                <a:ea typeface="+mn-ea"/>
                <a:cs typeface="+mn-cs"/>
                <a:sym typeface="Times New Roman"/>
              </a:rPr>
              <a:t>Parents may be overly involved in all aspects of their child's life, including academics, activities, and friendships. </a:t>
            </a:r>
          </a:p>
          <a:p>
            <a:r>
              <a:rPr lang="en-GB" sz="1200" b="0" i="0" dirty="0">
                <a:effectLst/>
                <a:latin typeface="+mn-lt"/>
                <a:ea typeface="+mn-ea"/>
                <a:cs typeface="+mn-cs"/>
                <a:sym typeface="Times New Roman"/>
              </a:rPr>
              <a:t>Making decisions</a:t>
            </a:r>
          </a:p>
          <a:p>
            <a:pPr fontAlgn="ctr"/>
            <a:r>
              <a:rPr lang="en-GB" sz="1200" b="0" i="0" dirty="0">
                <a:effectLst/>
                <a:latin typeface="+mn-lt"/>
                <a:ea typeface="+mn-ea"/>
                <a:cs typeface="+mn-cs"/>
                <a:sym typeface="Times New Roman"/>
              </a:rPr>
              <a:t>Parents may make decisions for their children, such as what </a:t>
            </a:r>
            <a:r>
              <a:rPr lang="en-GB" sz="1200" b="0" i="0" dirty="0" err="1">
                <a:effectLst/>
                <a:latin typeface="+mn-lt"/>
                <a:ea typeface="+mn-ea"/>
                <a:cs typeface="+mn-cs"/>
                <a:sym typeface="Times New Roman"/>
              </a:rPr>
              <a:t>extracurriculars</a:t>
            </a:r>
            <a:r>
              <a:rPr lang="en-GB" sz="1200" b="0" i="0" dirty="0">
                <a:effectLst/>
                <a:latin typeface="+mn-lt"/>
                <a:ea typeface="+mn-ea"/>
                <a:cs typeface="+mn-cs"/>
                <a:sym typeface="Times New Roman"/>
              </a:rPr>
              <a:t> to join or which college to attend. </a:t>
            </a:r>
          </a:p>
          <a:p>
            <a:r>
              <a:rPr lang="en-GB" sz="1200" b="0" i="0" dirty="0">
                <a:effectLst/>
                <a:latin typeface="+mn-lt"/>
                <a:ea typeface="+mn-ea"/>
                <a:cs typeface="+mn-cs"/>
                <a:sym typeface="Times New Roman"/>
              </a:rPr>
              <a:t>Correcting</a:t>
            </a:r>
          </a:p>
          <a:p>
            <a:pPr fontAlgn="ctr"/>
            <a:r>
              <a:rPr lang="en-GB" sz="1200" b="0" i="0" dirty="0">
                <a:effectLst/>
                <a:latin typeface="+mn-lt"/>
                <a:ea typeface="+mn-ea"/>
                <a:cs typeface="+mn-cs"/>
                <a:sym typeface="Times New Roman"/>
              </a:rPr>
              <a:t>Parents may constantly correct their children, rather than allowing them to make mistakes. </a:t>
            </a:r>
          </a:p>
          <a:p>
            <a:r>
              <a:rPr lang="en-GB" sz="1200" b="0" i="0" dirty="0">
                <a:effectLst/>
                <a:latin typeface="+mn-lt"/>
                <a:ea typeface="+mn-ea"/>
                <a:cs typeface="+mn-cs"/>
                <a:sym typeface="Times New Roman"/>
              </a:rPr>
              <a:t>Protecting</a:t>
            </a:r>
          </a:p>
          <a:p>
            <a:pPr fontAlgn="ctr"/>
            <a:r>
              <a:rPr lang="en-GB" sz="1200" b="0" i="0" dirty="0">
                <a:effectLst/>
                <a:latin typeface="+mn-lt"/>
                <a:ea typeface="+mn-ea"/>
                <a:cs typeface="+mn-cs"/>
                <a:sym typeface="Times New Roman"/>
              </a:rPr>
              <a:t>Parents may protect their children from experiencing disappointment or failure, or from potential dangers. For example, they may not let their child play in the playground because they might get hurt. </a:t>
            </a:r>
          </a:p>
          <a:p>
            <a:r>
              <a:rPr lang="en-GB" sz="1200" b="0" i="0" dirty="0">
                <a:effectLst/>
                <a:latin typeface="+mn-lt"/>
                <a:ea typeface="+mn-ea"/>
                <a:cs typeface="+mn-cs"/>
                <a:sym typeface="Times New Roman"/>
              </a:rPr>
              <a:t>Stepping in</a:t>
            </a:r>
          </a:p>
          <a:p>
            <a:pPr fontAlgn="ctr"/>
            <a:r>
              <a:rPr lang="en-GB" sz="1200" b="0" i="0" dirty="0">
                <a:effectLst/>
                <a:latin typeface="+mn-lt"/>
                <a:ea typeface="+mn-ea"/>
                <a:cs typeface="+mn-cs"/>
                <a:sym typeface="Times New Roman"/>
              </a:rPr>
              <a:t>Parents may step in when their children experience conflict, rather than allowing them to resolve their own problems. </a:t>
            </a:r>
          </a:p>
          <a:p>
            <a:r>
              <a:rPr lang="en-GB" sz="1200" b="0" i="0" dirty="0">
                <a:effectLst/>
                <a:latin typeface="+mn-lt"/>
                <a:ea typeface="+mn-ea"/>
                <a:cs typeface="+mn-cs"/>
                <a:sym typeface="Times New Roman"/>
              </a:rPr>
              <a:t>Taking on responsibilities</a:t>
            </a:r>
          </a:p>
          <a:p>
            <a:r>
              <a:rPr lang="en-GB" sz="1200" b="0" i="0" dirty="0">
                <a:effectLst/>
                <a:latin typeface="+mn-lt"/>
                <a:ea typeface="+mn-ea"/>
                <a:cs typeface="+mn-cs"/>
                <a:sym typeface="Times New Roman"/>
              </a:rPr>
              <a:t>Parents may take on too many of their child's responsibilities, such as packing their backpacks, cleaning their rooms, or choosing their clothes.</a:t>
            </a:r>
          </a:p>
          <a:p>
            <a:endParaRPr lang="en-GB" dirty="0"/>
          </a:p>
        </p:txBody>
      </p:sp>
    </p:spTree>
    <p:extLst>
      <p:ext uri="{BB962C8B-B14F-4D97-AF65-F5344CB8AC3E}">
        <p14:creationId xmlns:p14="http://schemas.microsoft.com/office/powerpoint/2010/main" val="3943046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575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defTabSz="449123" eaLnBrk="1" fontAlgn="auto" latinLnBrk="0" hangingPunct="1">
              <a:lnSpc>
                <a:spcPct val="100000"/>
              </a:lnSpc>
              <a:spcBef>
                <a:spcPts val="400"/>
              </a:spcBef>
              <a:spcAft>
                <a:spcPts val="0"/>
              </a:spcAft>
              <a:buClrTx/>
              <a:buSzTx/>
              <a:buFontTx/>
              <a:buNone/>
              <a:tabLst/>
              <a:defRPr/>
            </a:pPr>
            <a:r>
              <a:rPr lang="en-GB" dirty="0"/>
              <a:t>What else might we see?</a:t>
            </a:r>
          </a:p>
          <a:p>
            <a:endParaRPr lang="en-GB" dirty="0"/>
          </a:p>
        </p:txBody>
      </p:sp>
    </p:spTree>
    <p:extLst>
      <p:ext uri="{BB962C8B-B14F-4D97-AF65-F5344CB8AC3E}">
        <p14:creationId xmlns:p14="http://schemas.microsoft.com/office/powerpoint/2010/main" val="4004260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defTabSz="449123" eaLnBrk="1" fontAlgn="auto" latinLnBrk="0" hangingPunct="1">
              <a:lnSpc>
                <a:spcPct val="100000"/>
              </a:lnSpc>
              <a:spcBef>
                <a:spcPts val="400"/>
              </a:spcBef>
              <a:spcAft>
                <a:spcPts val="0"/>
              </a:spcAft>
              <a:buClrTx/>
              <a:buSzTx/>
              <a:buFontTx/>
              <a:buNone/>
              <a:tabLst/>
              <a:defRPr/>
            </a:pPr>
            <a:r>
              <a:rPr lang="en-GB" dirty="0"/>
              <a:t>What else</a:t>
            </a:r>
            <a:r>
              <a:rPr lang="en-GB" baseline="0" dirty="0"/>
              <a:t> should we do?</a:t>
            </a:r>
            <a:endParaRPr lang="en-GB" dirty="0"/>
          </a:p>
          <a:p>
            <a:endParaRPr lang="en-GB" dirty="0"/>
          </a:p>
        </p:txBody>
      </p:sp>
    </p:spTree>
    <p:extLst>
      <p:ext uri="{BB962C8B-B14F-4D97-AF65-F5344CB8AC3E}">
        <p14:creationId xmlns:p14="http://schemas.microsoft.com/office/powerpoint/2010/main" val="3439755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training is split</a:t>
            </a:r>
            <a:r>
              <a:rPr lang="en-GB" baseline="0" dirty="0"/>
              <a:t> into three sections so that you can deliver all at once or split up to provide 3 staff safeguarding CPD sessions. It begins with a quick refresher of what everyone needs to know about safeguarding</a:t>
            </a:r>
            <a:endParaRPr lang="en-GB" dirty="0"/>
          </a:p>
        </p:txBody>
      </p:sp>
    </p:spTree>
    <p:extLst>
      <p:ext uri="{BB962C8B-B14F-4D97-AF65-F5344CB8AC3E}">
        <p14:creationId xmlns:p14="http://schemas.microsoft.com/office/powerpoint/2010/main" val="1736015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Let</a:t>
            </a:r>
            <a:r>
              <a:rPr lang="en-GB" baseline="0" dirty="0"/>
              <a:t> your staff know that safeguarding can be a difficult and emotional topic and that you appreciate that some of this training might be triggering.</a:t>
            </a:r>
          </a:p>
          <a:p>
            <a:r>
              <a:rPr lang="en-GB" baseline="0" dirty="0"/>
              <a:t>Make sure that the staff know that if they are triggered they can take some time out and when you are available to support them with their feelings so that they are able to manage these when they are safeguarding children and young people.</a:t>
            </a:r>
          </a:p>
          <a:p>
            <a:r>
              <a:rPr lang="en-GB" baseline="0" dirty="0"/>
              <a:t>This slide needs to be used for each of the sessions if you split the CPD up.</a:t>
            </a:r>
            <a:endParaRPr lang="en-GB" dirty="0"/>
          </a:p>
        </p:txBody>
      </p:sp>
    </p:spTree>
    <p:extLst>
      <p:ext uri="{BB962C8B-B14F-4D97-AF65-F5344CB8AC3E}">
        <p14:creationId xmlns:p14="http://schemas.microsoft.com/office/powerpoint/2010/main" val="2144044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a:t>
            </a:r>
            <a:r>
              <a:rPr lang="en-GB" baseline="0" dirty="0"/>
              <a:t> next few slides remind staff about the basics. A full INSET pack around these can be acquired from </a:t>
            </a:r>
            <a:r>
              <a:rPr lang="en-GB" baseline="0" dirty="0" err="1"/>
              <a:t>Veema</a:t>
            </a:r>
            <a:endParaRPr lang="en-GB" dirty="0"/>
          </a:p>
        </p:txBody>
      </p:sp>
    </p:spTree>
    <p:extLst>
      <p:ext uri="{BB962C8B-B14F-4D97-AF65-F5344CB8AC3E}">
        <p14:creationId xmlns:p14="http://schemas.microsoft.com/office/powerpoint/2010/main" val="1866715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Let staff know that although the terms are used interchangeably</a:t>
            </a:r>
            <a:r>
              <a:rPr lang="en-GB" baseline="0" dirty="0"/>
              <a:t> that they are different in the Safeguarding is proactive – everything that you do in school to prevent children coming to harm and Child protection is reactive i.e. what you do once you know that a child has been harmed. This should be detailed in your policy. An exemplar policy is available from </a:t>
            </a:r>
            <a:r>
              <a:rPr lang="en-GB" baseline="0" dirty="0" err="1"/>
              <a:t>Veema</a:t>
            </a:r>
            <a:r>
              <a:rPr lang="en-GB" baseline="0" dirty="0"/>
              <a:t>.</a:t>
            </a:r>
            <a:endParaRPr lang="en-GB" dirty="0"/>
          </a:p>
        </p:txBody>
      </p:sp>
    </p:spTree>
    <p:extLst>
      <p:ext uri="{BB962C8B-B14F-4D97-AF65-F5344CB8AC3E}">
        <p14:creationId xmlns:p14="http://schemas.microsoft.com/office/powerpoint/2010/main" val="3246499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Check that your staff know what these mean – if they don’t you</a:t>
            </a:r>
            <a:r>
              <a:rPr lang="en-GB" baseline="0" dirty="0"/>
              <a:t> need to quickly go over what each are and schedule further training to explore these:</a:t>
            </a:r>
          </a:p>
          <a:p>
            <a:r>
              <a:rPr lang="en-GB" dirty="0"/>
              <a:t>This might help in the first instance</a:t>
            </a:r>
            <a:r>
              <a:rPr lang="en-GB" baseline="0" dirty="0"/>
              <a:t> https://www.who.int/news-room/fact-sheets/detail/child-maltreatment</a:t>
            </a:r>
          </a:p>
          <a:p>
            <a:r>
              <a:rPr lang="en-GB" baseline="0" dirty="0"/>
              <a:t>The NSPCC website also has some useful information https://www.nspcc.org.uk/what-is-child-abuse/types-of-abuse/</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230965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Make sure that staff know what the process is and remind</a:t>
            </a:r>
            <a:r>
              <a:rPr lang="en-GB" baseline="0" dirty="0"/>
              <a:t> them to read the school policy so that they know what to do when there is an issue</a:t>
            </a:r>
            <a:endParaRPr lang="en-GB" dirty="0"/>
          </a:p>
        </p:txBody>
      </p:sp>
    </p:spTree>
    <p:extLst>
      <p:ext uri="{BB962C8B-B14F-4D97-AF65-F5344CB8AC3E}">
        <p14:creationId xmlns:p14="http://schemas.microsoft.com/office/powerpoint/2010/main" val="3547144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defTabSz="449123" eaLnBrk="1" fontAlgn="auto" latinLnBrk="0" hangingPunct="1">
              <a:lnSpc>
                <a:spcPct val="100000"/>
              </a:lnSpc>
              <a:spcBef>
                <a:spcPts val="400"/>
              </a:spcBef>
              <a:spcAft>
                <a:spcPts val="0"/>
              </a:spcAft>
              <a:buClrTx/>
              <a:buSzTx/>
              <a:buFontTx/>
              <a:buNone/>
              <a:tabLst/>
              <a:defRPr/>
            </a:pPr>
            <a:r>
              <a:rPr lang="en-GB" dirty="0"/>
              <a:t>Make</a:t>
            </a:r>
            <a:r>
              <a:rPr lang="en-GB" baseline="0" dirty="0"/>
              <a:t> sure that you remind staff that this is really sensitive issue with up to 30% of the population experiencing Domestic Abuse. In</a:t>
            </a:r>
            <a:r>
              <a:rPr lang="en-GB" sz="1200" b="0" i="0" dirty="0">
                <a:effectLst/>
                <a:latin typeface="+mn-lt"/>
                <a:ea typeface="+mn-ea"/>
                <a:cs typeface="+mn-cs"/>
                <a:sym typeface="Times New Roman"/>
              </a:rPr>
              <a:t> England and Wales</a:t>
            </a:r>
            <a:endParaRPr lang="en-GB" dirty="0"/>
          </a:p>
          <a:p>
            <a:r>
              <a:rPr lang="en-GB" sz="1200" b="0" i="0" dirty="0">
                <a:effectLst/>
                <a:latin typeface="+mn-lt"/>
                <a:ea typeface="+mn-ea"/>
                <a:cs typeface="+mn-cs"/>
                <a:sym typeface="Times New Roman"/>
              </a:rPr>
              <a:t>means </a:t>
            </a:r>
            <a:r>
              <a:rPr lang="en-GB" sz="1200" b="1" i="0" dirty="0">
                <a:effectLst/>
                <a:latin typeface="+mn-lt"/>
                <a:ea typeface="+mn-ea"/>
                <a:cs typeface="+mn-cs"/>
                <a:sym typeface="Times New Roman"/>
              </a:rPr>
              <a:t>1.8 women a week – or 8 a month</a:t>
            </a:r>
            <a:r>
              <a:rPr lang="en-GB" sz="1200" b="0" i="0" dirty="0">
                <a:effectLst/>
                <a:latin typeface="+mn-lt"/>
                <a:ea typeface="+mn-ea"/>
                <a:cs typeface="+mn-cs"/>
                <a:sym typeface="Times New Roman"/>
              </a:rPr>
              <a:t> – are killed by a current or ex-partner – this means</a:t>
            </a:r>
            <a:r>
              <a:rPr lang="en-GB" sz="1200" b="0" i="0" baseline="0" dirty="0">
                <a:effectLst/>
                <a:latin typeface="+mn-lt"/>
                <a:ea typeface="+mn-ea"/>
                <a:cs typeface="+mn-cs"/>
                <a:sym typeface="Times New Roman"/>
              </a:rPr>
              <a:t> that there may be members of staff attending this training who are experiencing or have experienced domestic abuse as well as the possible number of your pupils who might be experiencing the issue.</a:t>
            </a:r>
            <a:endParaRPr lang="en-GB" dirty="0"/>
          </a:p>
        </p:txBody>
      </p:sp>
    </p:spTree>
    <p:extLst>
      <p:ext uri="{BB962C8B-B14F-4D97-AF65-F5344CB8AC3E}">
        <p14:creationId xmlns:p14="http://schemas.microsoft.com/office/powerpoint/2010/main" val="1496176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b="0" i="0" dirty="0">
                <a:effectLst/>
                <a:latin typeface="+mn-lt"/>
                <a:ea typeface="+mn-ea"/>
                <a:cs typeface="+mn-cs"/>
                <a:sym typeface="Times New Roman"/>
              </a:rPr>
              <a:t>Domestic abuse can have a devastating impact on the victims and their families, with children and young people at risk of serious harm to both their emotional and physical health.  </a:t>
            </a:r>
          </a:p>
          <a:p>
            <a:pPr marL="0" marR="0" indent="0" defTabSz="449123" eaLnBrk="1" fontAlgn="auto" latinLnBrk="0" hangingPunct="1">
              <a:lnSpc>
                <a:spcPct val="100000"/>
              </a:lnSpc>
              <a:spcBef>
                <a:spcPts val="400"/>
              </a:spcBef>
              <a:spcAft>
                <a:spcPts val="0"/>
              </a:spcAft>
              <a:buClrTx/>
              <a:buSzTx/>
              <a:buFontTx/>
              <a:buNone/>
              <a:tabLst/>
              <a:defRPr/>
            </a:pPr>
            <a:r>
              <a:rPr lang="en-GB" dirty="0"/>
              <a:t>Children who witness domestic abuse are at risk of both short and long-term physical and mental health problems. Every child will be affected differently to the trauma of domestic abuse. </a:t>
            </a:r>
          </a:p>
          <a:p>
            <a:endParaRPr lang="en-GB" dirty="0"/>
          </a:p>
        </p:txBody>
      </p:sp>
    </p:spTree>
    <p:extLst>
      <p:ext uri="{BB962C8B-B14F-4D97-AF65-F5344CB8AC3E}">
        <p14:creationId xmlns:p14="http://schemas.microsoft.com/office/powerpoint/2010/main" val="959730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671989" y="2076363"/>
            <a:ext cx="5938236" cy="671972"/>
          </a:xfrm>
          <a:prstGeom prst="rect">
            <a:avLst/>
          </a:prstGeom>
        </p:spPr>
        <p:txBody>
          <a:bodyPr anchor="b"/>
          <a:lstStyle>
            <a:lvl1pPr marL="0" indent="0" algn="ctr">
              <a:buSzTx/>
              <a:buFontTx/>
              <a:buNone/>
            </a:lvl1pPr>
            <a:lvl2pPr marL="0" indent="503967" algn="ctr">
              <a:buSzTx/>
              <a:buFontTx/>
              <a:buNone/>
            </a:lvl2pPr>
            <a:lvl3pPr marL="0" indent="1007934" algn="ctr">
              <a:buSzTx/>
              <a:buFontTx/>
              <a:buNone/>
            </a:lvl3pPr>
            <a:lvl4pPr marL="0" indent="1511901" algn="ctr">
              <a:buSzTx/>
              <a:buFontTx/>
              <a:buNone/>
            </a:lvl4pPr>
            <a:lvl5pPr marL="0" indent="2015868" algn="ctr">
              <a:buSzTx/>
              <a:buFontTx/>
              <a:buNone/>
            </a:lvl5pPr>
          </a:lstStyle>
          <a:p>
            <a:r>
              <a:t>Body Level One</a:t>
            </a:r>
          </a:p>
          <a:p>
            <a:pPr lvl="1"/>
            <a:r>
              <a:t>Body Level Two</a:t>
            </a:r>
          </a:p>
          <a:p>
            <a:pPr lvl="2"/>
            <a:r>
              <a:t>Body Level Three</a:t>
            </a:r>
          </a:p>
          <a:p>
            <a:pPr lvl="3"/>
            <a:r>
              <a:t>Body Level Four</a:t>
            </a:r>
          </a:p>
          <a:p>
            <a:pPr lvl="4"/>
            <a:r>
              <a:t>Body Level Five</a:t>
            </a:r>
          </a:p>
        </p:txBody>
      </p:sp>
      <p:sp>
        <p:nvSpPr>
          <p:cNvPr id="84" name="Text Placeholder 4"/>
          <p:cNvSpPr>
            <a:spLocks noGrp="1"/>
          </p:cNvSpPr>
          <p:nvPr>
            <p:ph type="body" sz="quarter" idx="21"/>
          </p:nvPr>
        </p:nvSpPr>
        <p:spPr>
          <a:xfrm>
            <a:off x="6831889" y="2076363"/>
            <a:ext cx="5940568" cy="671972"/>
          </a:xfrm>
          <a:prstGeom prst="rect">
            <a:avLst/>
          </a:prstGeom>
        </p:spPr>
        <p:txBody>
          <a:bodyPr anchor="b"/>
          <a:lstStyle/>
          <a:p>
            <a:pPr marL="0" indent="0" algn="ctr">
              <a:buSzTx/>
              <a:buFontTx/>
              <a:buNone/>
            </a:pPr>
            <a:endParaRPr/>
          </a:p>
        </p:txBody>
      </p:sp>
      <p:sp>
        <p:nvSpPr>
          <p:cNvPr id="85" name="Title Text"/>
          <p:cNvSpPr txBox="1">
            <a:spLocks noGrp="1"/>
          </p:cNvSpPr>
          <p:nvPr>
            <p:ph type="title"/>
          </p:nvPr>
        </p:nvSpPr>
        <p:spPr>
          <a:prstGeom prst="rect">
            <a:avLst/>
          </a:prstGeom>
        </p:spPr>
        <p:txBody>
          <a:bodyPr/>
          <a:lstStyle/>
          <a:p>
            <a:r>
              <a:t>Title Text</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93" name="Title Text"/>
          <p:cNvSpPr txBox="1">
            <a:spLocks noGrp="1"/>
          </p:cNvSpPr>
          <p:nvPr>
            <p:ph type="title"/>
          </p:nvPr>
        </p:nvSpPr>
        <p:spPr>
          <a:xfrm>
            <a:off x="8682190" y="293987"/>
            <a:ext cx="4421594" cy="2309903"/>
          </a:xfrm>
          <a:prstGeom prst="rect">
            <a:avLst/>
          </a:prstGeom>
        </p:spPr>
        <p:txBody>
          <a:bodyPr/>
          <a:lstStyle>
            <a:lvl1pPr>
              <a:defRPr sz="3000">
                <a:effectLst>
                  <a:outerShdw blurRad="50800" dist="25400" dir="5400000" rotWithShape="0">
                    <a:srgbClr val="000000">
                      <a:alpha val="25000"/>
                    </a:srgbClr>
                  </a:outerShdw>
                </a:effectLst>
              </a:defRPr>
            </a:lvl1pPr>
          </a:lstStyle>
          <a:p>
            <a:r>
              <a:t>Title Text</a:t>
            </a:r>
          </a:p>
        </p:txBody>
      </p:sp>
      <p:sp>
        <p:nvSpPr>
          <p:cNvPr id="94" name="Body Level One…"/>
          <p:cNvSpPr txBox="1">
            <a:spLocks noGrp="1"/>
          </p:cNvSpPr>
          <p:nvPr>
            <p:ph type="body" idx="1"/>
          </p:nvPr>
        </p:nvSpPr>
        <p:spPr>
          <a:xfrm>
            <a:off x="1056984" y="300991"/>
            <a:ext cx="7342880" cy="6451974"/>
          </a:xfrm>
          <a:prstGeom prst="rect">
            <a:avLst/>
          </a:prstGeom>
        </p:spPr>
        <p:txBody>
          <a:bodyPr/>
          <a:lstStyle>
            <a:lvl1pPr>
              <a:spcBef>
                <a:spcPts val="800"/>
              </a:spcBef>
              <a:defRPr sz="3500"/>
            </a:lvl1pPr>
            <a:lvl2pPr marL="871442" indent="-367475">
              <a:spcBef>
                <a:spcPts val="800"/>
              </a:spcBef>
              <a:defRPr sz="3500"/>
            </a:lvl2pPr>
            <a:lvl3pPr marL="1347141" indent="-339207">
              <a:spcBef>
                <a:spcPts val="800"/>
              </a:spcBef>
              <a:defRPr sz="3500"/>
            </a:lvl3pPr>
            <a:lvl4pPr marL="1912783" indent="-400882">
              <a:spcBef>
                <a:spcPts val="800"/>
              </a:spcBef>
              <a:defRPr sz="3500"/>
            </a:lvl4pPr>
            <a:lvl5pPr marL="2416749" indent="-400882">
              <a:spcBef>
                <a:spcPts val="800"/>
              </a:spcBef>
              <a:defRPr sz="3500"/>
            </a:lvl5pPr>
          </a:lstStyle>
          <a:p>
            <a:r>
              <a:t>Body Level One</a:t>
            </a:r>
          </a:p>
          <a:p>
            <a:pPr lvl="1"/>
            <a:r>
              <a:t>Body Level Two</a:t>
            </a:r>
          </a:p>
          <a:p>
            <a:pPr lvl="2"/>
            <a:r>
              <a:t>Body Level Three</a:t>
            </a:r>
          </a:p>
          <a:p>
            <a:pPr lvl="3"/>
            <a:r>
              <a:t>Body Level Four</a:t>
            </a:r>
          </a:p>
          <a:p>
            <a:pPr lvl="4"/>
            <a:r>
              <a:t>Body Level Five</a:t>
            </a:r>
          </a:p>
        </p:txBody>
      </p:sp>
      <p:sp>
        <p:nvSpPr>
          <p:cNvPr id="95" name="Text Placeholder 3"/>
          <p:cNvSpPr>
            <a:spLocks noGrp="1"/>
          </p:cNvSpPr>
          <p:nvPr>
            <p:ph type="body" sz="quarter" idx="21"/>
          </p:nvPr>
        </p:nvSpPr>
        <p:spPr>
          <a:xfrm>
            <a:off x="8682190" y="2687888"/>
            <a:ext cx="4421594" cy="4065076"/>
          </a:xfrm>
          <a:prstGeom prst="rect">
            <a:avLst/>
          </a:prstGeom>
        </p:spPr>
        <p:txBody>
          <a:bodyPr/>
          <a:lstStyle/>
          <a:p>
            <a:pPr marL="0" indent="0" algn="ctr">
              <a:lnSpc>
                <a:spcPct val="125000"/>
              </a:lnSpc>
              <a:spcBef>
                <a:spcPts val="400"/>
              </a:spcBef>
              <a:buSzTx/>
              <a:buFontTx/>
              <a:buNone/>
              <a:defRPr sz="1700">
                <a:solidFill>
                  <a:srgbClr val="7F7F7F"/>
                </a:solidFill>
              </a:defRPr>
            </a:pPr>
            <a:endParaRPr/>
          </a:p>
        </p:txBody>
      </p:sp>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Opening 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D7B9591-556B-4964-8D55-977343A3E0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7031" y="5847362"/>
            <a:ext cx="4443877" cy="1062704"/>
          </a:xfrm>
          <a:prstGeom prst="rect">
            <a:avLst/>
          </a:prstGeom>
        </p:spPr>
      </p:pic>
      <p:sp>
        <p:nvSpPr>
          <p:cNvPr id="8" name="Picture Placeholder 2"/>
          <p:cNvSpPr>
            <a:spLocks noGrp="1"/>
          </p:cNvSpPr>
          <p:nvPr>
            <p:ph type="pic" idx="1"/>
          </p:nvPr>
        </p:nvSpPr>
        <p:spPr>
          <a:xfrm>
            <a:off x="7432529" y="763249"/>
            <a:ext cx="5872552" cy="6299286"/>
          </a:xfrm>
          <a:prstGeom prst="rect">
            <a:avLst/>
          </a:prstGeom>
          <a:ln w="76200">
            <a:noFill/>
          </a:ln>
          <a:effectLst>
            <a:outerShdw blurRad="88900" dist="50800" dir="5400000" algn="ctr" rotWithShape="0">
              <a:srgbClr val="000000">
                <a:alpha val="25000"/>
              </a:srgbClr>
            </a:outerShdw>
          </a:effectLst>
        </p:spPr>
        <p:txBody>
          <a:bodyPr rtlCol="0">
            <a:normAutofit/>
          </a:bodyPr>
          <a:lstStyle>
            <a:lvl1pPr marL="0" indent="0" algn="ctr">
              <a:buNone/>
              <a:defRPr sz="3527"/>
            </a:lvl1pPr>
            <a:lvl2pPr marL="503765" indent="0">
              <a:buNone/>
              <a:defRPr sz="3085"/>
            </a:lvl2pPr>
            <a:lvl3pPr marL="1007531" indent="0">
              <a:buNone/>
              <a:defRPr sz="2644"/>
            </a:lvl3pPr>
            <a:lvl4pPr marL="1511296" indent="0">
              <a:buNone/>
              <a:defRPr sz="2204"/>
            </a:lvl4pPr>
            <a:lvl5pPr marL="2015062" indent="0">
              <a:buNone/>
              <a:defRPr sz="2204"/>
            </a:lvl5pPr>
            <a:lvl6pPr marL="2518827" indent="0">
              <a:buNone/>
              <a:defRPr sz="2204"/>
            </a:lvl6pPr>
            <a:lvl7pPr marL="3022592" indent="0">
              <a:buNone/>
              <a:defRPr sz="2204"/>
            </a:lvl7pPr>
            <a:lvl8pPr marL="3526358" indent="0">
              <a:buNone/>
              <a:defRPr sz="2204"/>
            </a:lvl8pPr>
            <a:lvl9pPr marL="4030122" indent="0">
              <a:buNone/>
              <a:defRPr sz="2204"/>
            </a:lvl9pPr>
          </a:lstStyle>
          <a:p>
            <a:pPr lvl="0"/>
            <a:r>
              <a:rPr lang="en-US" noProof="0"/>
              <a:t>Drag picture to placeholder or click icon to add</a:t>
            </a:r>
            <a:endParaRPr lang="en-US" noProof="0" dirty="0"/>
          </a:p>
        </p:txBody>
      </p:sp>
      <p:sp>
        <p:nvSpPr>
          <p:cNvPr id="4" name="Text Placeholder 3"/>
          <p:cNvSpPr>
            <a:spLocks noGrp="1"/>
          </p:cNvSpPr>
          <p:nvPr>
            <p:ph type="body" sz="quarter" idx="10" hasCustomPrompt="1"/>
          </p:nvPr>
        </p:nvSpPr>
        <p:spPr>
          <a:xfrm>
            <a:off x="687031" y="763250"/>
            <a:ext cx="7967484" cy="555396"/>
          </a:xfrm>
          <a:prstGeom prst="rect">
            <a:avLst/>
          </a:prstGeom>
        </p:spPr>
        <p:txBody>
          <a:bodyPr/>
          <a:lstStyle>
            <a:lvl1pPr marL="0" indent="0">
              <a:buNone/>
              <a:defRPr sz="3966" b="1">
                <a:effectLst>
                  <a:outerShdw blurRad="38100" dist="38100" dir="2700000" algn="tl">
                    <a:srgbClr val="000000">
                      <a:alpha val="43137"/>
                    </a:srgbClr>
                  </a:outerShdw>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err="1"/>
              <a:t>Veema</a:t>
            </a:r>
            <a:r>
              <a:rPr lang="en-US" dirty="0"/>
              <a:t> Education</a:t>
            </a:r>
          </a:p>
        </p:txBody>
      </p:sp>
      <p:sp>
        <p:nvSpPr>
          <p:cNvPr id="9" name="Text Placeholder 3"/>
          <p:cNvSpPr>
            <a:spLocks noGrp="1"/>
          </p:cNvSpPr>
          <p:nvPr>
            <p:ph type="body" sz="quarter" idx="11" hasCustomPrompt="1"/>
          </p:nvPr>
        </p:nvSpPr>
        <p:spPr>
          <a:xfrm>
            <a:off x="687031" y="1318643"/>
            <a:ext cx="7967484" cy="634737"/>
          </a:xfrm>
          <a:prstGeom prst="rect">
            <a:avLst/>
          </a:prstGeom>
        </p:spPr>
        <p:txBody>
          <a:bodyPr/>
          <a:lstStyle>
            <a:lvl1pPr marL="0" indent="0">
              <a:buNone/>
              <a:defRPr sz="4407" b="1" i="0">
                <a:solidFill>
                  <a:schemeClr val="accent1"/>
                </a:solidFill>
                <a:effectLst>
                  <a:outerShdw blurRad="38100" dist="38100" dir="2700000" algn="tl">
                    <a:srgbClr val="000000">
                      <a:alpha val="43137"/>
                    </a:srgbClr>
                  </a:outerShdw>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a:t>Title Goes Here</a:t>
            </a:r>
          </a:p>
        </p:txBody>
      </p:sp>
      <p:sp>
        <p:nvSpPr>
          <p:cNvPr id="10" name="Text Placeholder 3"/>
          <p:cNvSpPr>
            <a:spLocks noGrp="1"/>
          </p:cNvSpPr>
          <p:nvPr>
            <p:ph type="body" sz="quarter" idx="12" hasCustomPrompt="1"/>
          </p:nvPr>
        </p:nvSpPr>
        <p:spPr>
          <a:xfrm>
            <a:off x="687031" y="1953380"/>
            <a:ext cx="7967484" cy="634737"/>
          </a:xfrm>
          <a:prstGeom prst="rect">
            <a:avLst/>
          </a:prstGeom>
        </p:spPr>
        <p:txBody>
          <a:bodyPr/>
          <a:lstStyle>
            <a:lvl1pPr marL="0" indent="0">
              <a:buNone/>
              <a:defRPr sz="4407" b="0" i="1">
                <a:solidFill>
                  <a:schemeClr val="accent1"/>
                </a:solidFill>
                <a:effectLst>
                  <a:outerShdw blurRad="38100" dist="38100" dir="2700000" algn="tl">
                    <a:srgbClr val="000000">
                      <a:alpha val="43137"/>
                    </a:srgbClr>
                  </a:outerShdw>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a:t>Subtitle Goes Here</a:t>
            </a:r>
          </a:p>
        </p:txBody>
      </p:sp>
      <p:sp>
        <p:nvSpPr>
          <p:cNvPr id="11" name="Text Placeholder 3"/>
          <p:cNvSpPr>
            <a:spLocks noGrp="1"/>
          </p:cNvSpPr>
          <p:nvPr>
            <p:ph type="body" sz="quarter" idx="13" hasCustomPrompt="1"/>
          </p:nvPr>
        </p:nvSpPr>
        <p:spPr>
          <a:xfrm>
            <a:off x="687031" y="3738578"/>
            <a:ext cx="7967484" cy="357042"/>
          </a:xfrm>
          <a:prstGeom prst="rect">
            <a:avLst/>
          </a:prstGeom>
        </p:spPr>
        <p:txBody>
          <a:bodyPr/>
          <a:lstStyle>
            <a:lvl1pPr marL="0" indent="0">
              <a:buNone/>
              <a:defRPr sz="1983" b="1" i="1">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a:t>Presented by Name Surname</a:t>
            </a:r>
          </a:p>
        </p:txBody>
      </p:sp>
      <p:sp>
        <p:nvSpPr>
          <p:cNvPr id="12" name="Text Placeholder 3"/>
          <p:cNvSpPr>
            <a:spLocks noGrp="1"/>
          </p:cNvSpPr>
          <p:nvPr>
            <p:ph type="body" sz="quarter" idx="14" hasCustomPrompt="1"/>
          </p:nvPr>
        </p:nvSpPr>
        <p:spPr>
          <a:xfrm>
            <a:off x="687031" y="4095619"/>
            <a:ext cx="7967484" cy="357042"/>
          </a:xfrm>
          <a:prstGeom prst="rect">
            <a:avLst/>
          </a:prstGeom>
        </p:spPr>
        <p:txBody>
          <a:bodyPr/>
          <a:lstStyle>
            <a:lvl1pPr marL="0" indent="0">
              <a:buNone/>
              <a:defRPr sz="1983" b="0" i="1">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a:t>Job title or role goes here</a:t>
            </a:r>
          </a:p>
        </p:txBody>
      </p:sp>
      <p:sp>
        <p:nvSpPr>
          <p:cNvPr id="13" name="Text Placeholder 3"/>
          <p:cNvSpPr>
            <a:spLocks noGrp="1"/>
          </p:cNvSpPr>
          <p:nvPr>
            <p:ph type="body" sz="quarter" idx="15" hasCustomPrompt="1"/>
          </p:nvPr>
        </p:nvSpPr>
        <p:spPr>
          <a:xfrm>
            <a:off x="687031" y="4789637"/>
            <a:ext cx="7967484" cy="357042"/>
          </a:xfrm>
          <a:prstGeom prst="rect">
            <a:avLst/>
          </a:prstGeom>
        </p:spPr>
        <p:txBody>
          <a:bodyPr/>
          <a:lstStyle>
            <a:lvl1pPr marL="0" indent="0">
              <a:buNone/>
              <a:defRPr sz="1983" b="0" i="1">
                <a:effectLst/>
              </a:defRPr>
            </a:lvl1pPr>
            <a:lvl2pPr marL="503765" indent="0">
              <a:buNone/>
              <a:defRPr/>
            </a:lvl2pPr>
            <a:lvl3pPr marL="1007531" indent="0">
              <a:buNone/>
              <a:defRPr/>
            </a:lvl3pPr>
            <a:lvl4pPr marL="1511296" indent="0">
              <a:buNone/>
              <a:defRPr/>
            </a:lvl4pPr>
            <a:lvl5pPr marL="2015062" indent="0">
              <a:buNone/>
              <a:defRPr/>
            </a:lvl5pPr>
          </a:lstStyle>
          <a:p>
            <a:pPr lvl="0"/>
            <a:r>
              <a:rPr lang="en-US" dirty="0"/>
              <a:t>XX/XX/XXXX</a:t>
            </a:r>
          </a:p>
        </p:txBody>
      </p:sp>
    </p:spTree>
    <p:extLst>
      <p:ext uri="{BB962C8B-B14F-4D97-AF65-F5344CB8AC3E}">
        <p14:creationId xmlns:p14="http://schemas.microsoft.com/office/powerpoint/2010/main" val="1098253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9" name="Title Text"/>
          <p:cNvSpPr txBox="1">
            <a:spLocks noGrp="1"/>
          </p:cNvSpPr>
          <p:nvPr>
            <p:ph type="title"/>
          </p:nvPr>
        </p:nvSpPr>
        <p:spPr>
          <a:prstGeom prst="rect">
            <a:avLst/>
          </a:prstGeom>
        </p:spPr>
        <p:txBody>
          <a:bodyPr/>
          <a:lstStyle/>
          <a:p>
            <a:r>
              <a:t>Title Text</a:t>
            </a:r>
          </a:p>
        </p:txBody>
      </p:sp>
      <p:sp>
        <p:nvSpPr>
          <p:cNvPr id="3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9577536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71989" y="507780"/>
            <a:ext cx="12095799" cy="1256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Title Text</a:t>
            </a:r>
          </a:p>
        </p:txBody>
      </p:sp>
      <p:sp>
        <p:nvSpPr>
          <p:cNvPr id="3" name="Body Level One…"/>
          <p:cNvSpPr txBox="1">
            <a:spLocks noGrp="1"/>
          </p:cNvSpPr>
          <p:nvPr>
            <p:ph type="body" idx="1"/>
          </p:nvPr>
        </p:nvSpPr>
        <p:spPr>
          <a:xfrm>
            <a:off x="671989" y="2051643"/>
            <a:ext cx="12095799" cy="4701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4" name="Picture 7" descr="Picture 7"/>
          <p:cNvPicPr>
            <a:picLocks noChangeAspect="1"/>
          </p:cNvPicPr>
          <p:nvPr/>
        </p:nvPicPr>
        <p:blipFill>
          <a:blip r:embed="rId7"/>
          <a:stretch>
            <a:fillRect/>
          </a:stretch>
        </p:blipFill>
        <p:spPr>
          <a:xfrm>
            <a:off x="10212499" y="6399229"/>
            <a:ext cx="2785624" cy="666274"/>
          </a:xfrm>
          <a:prstGeom prst="rect">
            <a:avLst/>
          </a:prstGeom>
          <a:ln w="12700">
            <a:miter lim="400000"/>
          </a:ln>
        </p:spPr>
      </p:pic>
      <p:sp>
        <p:nvSpPr>
          <p:cNvPr id="5" name="TextBox 4"/>
          <p:cNvSpPr txBox="1"/>
          <p:nvPr/>
        </p:nvSpPr>
        <p:spPr>
          <a:xfrm>
            <a:off x="3633259" y="6948189"/>
            <a:ext cx="6173256"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solidFill>
                  <a:srgbClr val="8B8C8B"/>
                </a:solidFill>
              </a:defRPr>
            </a:lvl1pPr>
          </a:lstStyle>
          <a:p>
            <a:r>
              <a:rPr dirty="0"/>
              <a:t> © Copyright 202</a:t>
            </a:r>
            <a:r>
              <a:rPr lang="en-US" dirty="0"/>
              <a:t>4</a:t>
            </a:r>
            <a:r>
              <a:rPr dirty="0"/>
              <a:t> by </a:t>
            </a:r>
            <a:r>
              <a:rPr dirty="0" err="1"/>
              <a:t>Veema</a:t>
            </a:r>
            <a:r>
              <a:rPr dirty="0"/>
              <a:t> Limited. All Rights Reserved.</a:t>
            </a:r>
          </a:p>
        </p:txBody>
      </p:sp>
      <p:sp>
        <p:nvSpPr>
          <p:cNvPr id="6" name="Slide Number"/>
          <p:cNvSpPr txBox="1">
            <a:spLocks noGrp="1"/>
          </p:cNvSpPr>
          <p:nvPr>
            <p:ph type="sldNum" sz="quarter" idx="2"/>
          </p:nvPr>
        </p:nvSpPr>
        <p:spPr>
          <a:xfrm>
            <a:off x="6494356" y="6800556"/>
            <a:ext cx="3135208" cy="406401"/>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62" r:id="rId3"/>
    <p:sldLayoutId id="2147483663" r:id="rId4"/>
  </p:sldLayoutIdLst>
  <p:transition spd="med"/>
  <p:txStyles>
    <p:titleStyle>
      <a:lvl1pPr marL="0" marR="0" indent="0"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1pPr>
      <a:lvl2pPr marL="0" marR="0" indent="0"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2pPr>
      <a:lvl3pPr marL="0" marR="0" indent="0"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3pPr>
      <a:lvl4pPr marL="0" marR="0" indent="0"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4pPr>
      <a:lvl5pPr marL="0" marR="0" indent="0"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5pPr>
      <a:lvl6pPr marL="0" marR="0" indent="503967"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6pPr>
      <a:lvl7pPr marL="0" marR="0" indent="1007934"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7pPr>
      <a:lvl8pPr marL="0" marR="0" indent="1511901"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8pPr>
      <a:lvl9pPr marL="0" marR="0" indent="2015868" algn="ctr" defTabSz="914400" rtl="0" latinLnBrk="0">
        <a:lnSpc>
          <a:spcPct val="100000"/>
        </a:lnSpc>
        <a:spcBef>
          <a:spcPts val="0"/>
        </a:spcBef>
        <a:spcAft>
          <a:spcPts val="0"/>
        </a:spcAft>
        <a:buClrTx/>
        <a:buSzTx/>
        <a:buFontTx/>
        <a:buNone/>
        <a:tabLst/>
        <a:defRPr sz="4000" b="1" i="0" u="none" strike="noStrike" cap="none" spc="0" baseline="0">
          <a:solidFill>
            <a:schemeClr val="accent1"/>
          </a:solidFill>
          <a:effectLst>
            <a:outerShdw blurRad="63500" dist="38100" dir="5400000" rotWithShape="0">
              <a:srgbClr val="000000">
                <a:alpha val="25000"/>
              </a:srgbClr>
            </a:outerShdw>
          </a:effectLst>
          <a:uFillTx/>
          <a:latin typeface="Arial"/>
          <a:ea typeface="Arial"/>
          <a:cs typeface="Arial"/>
          <a:sym typeface="Arial"/>
        </a:defRPr>
      </a:lvl9pPr>
    </p:titleStyle>
    <p:bodyStyle>
      <a:lvl1pPr marL="377976" marR="0" indent="-377976" algn="l" defTabSz="914400" rtl="0" latinLnBrk="0">
        <a:lnSpc>
          <a:spcPct val="100000"/>
        </a:lnSpc>
        <a:spcBef>
          <a:spcPts val="600"/>
        </a:spcBef>
        <a:spcAft>
          <a:spcPts val="0"/>
        </a:spcAft>
        <a:buClrTx/>
        <a:buSzPct val="100000"/>
        <a:buFont typeface="Arial"/>
        <a:buChar char="•"/>
        <a:tabLst/>
        <a:defRPr sz="2600" b="0" i="0" u="none" strike="noStrike" cap="none" spc="0" baseline="0">
          <a:solidFill>
            <a:srgbClr val="8B8C8B"/>
          </a:solidFill>
          <a:uFillTx/>
          <a:latin typeface="Arial"/>
          <a:ea typeface="Arial"/>
          <a:cs typeface="Arial"/>
          <a:sym typeface="Arial"/>
        </a:defRPr>
      </a:lvl1pPr>
      <a:lvl2pPr marL="985699" marR="0" indent="-481732" algn="l" defTabSz="914400" rtl="0" latinLnBrk="0">
        <a:lnSpc>
          <a:spcPct val="100000"/>
        </a:lnSpc>
        <a:spcBef>
          <a:spcPts val="600"/>
        </a:spcBef>
        <a:spcAft>
          <a:spcPts val="0"/>
        </a:spcAft>
        <a:buClrTx/>
        <a:buSzPct val="100000"/>
        <a:buFont typeface="Arial"/>
        <a:buChar char="o"/>
        <a:tabLst/>
        <a:defRPr sz="2600" b="0" i="0" u="none" strike="noStrike" cap="none" spc="0" baseline="0">
          <a:solidFill>
            <a:srgbClr val="8B8C8B"/>
          </a:solidFill>
          <a:uFillTx/>
          <a:latin typeface="Arial"/>
          <a:ea typeface="Arial"/>
          <a:cs typeface="Arial"/>
          <a:sym typeface="Arial"/>
        </a:defRPr>
      </a:lvl2pPr>
      <a:lvl3pPr marL="1393319" marR="0" indent="-385385" algn="l" defTabSz="914400" rtl="0" latinLnBrk="0">
        <a:lnSpc>
          <a:spcPct val="100000"/>
        </a:lnSpc>
        <a:spcBef>
          <a:spcPts val="600"/>
        </a:spcBef>
        <a:spcAft>
          <a:spcPts val="0"/>
        </a:spcAft>
        <a:buClrTx/>
        <a:buSzPct val="100000"/>
        <a:buFont typeface="Arial"/>
        <a:buChar char="•"/>
        <a:tabLst/>
        <a:defRPr sz="2600" b="0" i="0" u="none" strike="noStrike" cap="none" spc="0" baseline="0">
          <a:solidFill>
            <a:srgbClr val="8B8C8B"/>
          </a:solidFill>
          <a:uFillTx/>
          <a:latin typeface="Arial"/>
          <a:ea typeface="Arial"/>
          <a:cs typeface="Arial"/>
          <a:sym typeface="Arial"/>
        </a:defRPr>
      </a:lvl3pPr>
      <a:lvl4pPr marL="1897286" marR="0" indent="-385385" algn="l" defTabSz="914400" rtl="0" latinLnBrk="0">
        <a:lnSpc>
          <a:spcPct val="100000"/>
        </a:lnSpc>
        <a:spcBef>
          <a:spcPts val="600"/>
        </a:spcBef>
        <a:spcAft>
          <a:spcPts val="0"/>
        </a:spcAft>
        <a:buClrTx/>
        <a:buSzPct val="100000"/>
        <a:buFont typeface="Arial"/>
        <a:buChar char="o"/>
        <a:tabLst/>
        <a:defRPr sz="2600" b="0" i="0" u="none" strike="noStrike" cap="none" spc="0" baseline="0">
          <a:solidFill>
            <a:srgbClr val="8B8C8B"/>
          </a:solidFill>
          <a:uFillTx/>
          <a:latin typeface="Arial"/>
          <a:ea typeface="Arial"/>
          <a:cs typeface="Arial"/>
          <a:sym typeface="Arial"/>
        </a:defRPr>
      </a:lvl4pPr>
      <a:lvl5pPr marL="2401253" marR="0" indent="-385385" algn="l" defTabSz="914400" rtl="0" latinLnBrk="0">
        <a:lnSpc>
          <a:spcPct val="100000"/>
        </a:lnSpc>
        <a:spcBef>
          <a:spcPts val="600"/>
        </a:spcBef>
        <a:spcAft>
          <a:spcPts val="0"/>
        </a:spcAft>
        <a:buClrTx/>
        <a:buSzPct val="100000"/>
        <a:buFont typeface="Arial"/>
        <a:buChar char="•"/>
        <a:tabLst/>
        <a:defRPr sz="2600" b="0" i="0" u="none" strike="noStrike" cap="none" spc="0" baseline="0">
          <a:solidFill>
            <a:srgbClr val="8B8C8B"/>
          </a:solidFill>
          <a:uFillTx/>
          <a:latin typeface="Arial"/>
          <a:ea typeface="Arial"/>
          <a:cs typeface="Arial"/>
          <a:sym typeface="Arial"/>
        </a:defRPr>
      </a:lvl5pPr>
      <a:lvl6pPr marL="2905219" marR="0" indent="-385385" algn="l" defTabSz="914400" rtl="0" latinLnBrk="0">
        <a:lnSpc>
          <a:spcPct val="100000"/>
        </a:lnSpc>
        <a:spcBef>
          <a:spcPts val="600"/>
        </a:spcBef>
        <a:spcAft>
          <a:spcPts val="0"/>
        </a:spcAft>
        <a:buClrTx/>
        <a:buSzPct val="100000"/>
        <a:buFont typeface="Arial"/>
        <a:buChar char="o"/>
        <a:tabLst/>
        <a:defRPr sz="2600" b="0" i="0" u="none" strike="noStrike" cap="none" spc="0" baseline="0">
          <a:solidFill>
            <a:srgbClr val="8B8C8B"/>
          </a:solidFill>
          <a:uFillTx/>
          <a:latin typeface="Arial"/>
          <a:ea typeface="Arial"/>
          <a:cs typeface="Arial"/>
          <a:sym typeface="Arial"/>
        </a:defRPr>
      </a:lvl6pPr>
      <a:lvl7pPr marL="3409186" marR="0" indent="-385385" algn="l" defTabSz="914400" rtl="0" latinLnBrk="0">
        <a:lnSpc>
          <a:spcPct val="100000"/>
        </a:lnSpc>
        <a:spcBef>
          <a:spcPts val="600"/>
        </a:spcBef>
        <a:spcAft>
          <a:spcPts val="0"/>
        </a:spcAft>
        <a:buClrTx/>
        <a:buSzPct val="100000"/>
        <a:buFont typeface="Arial"/>
        <a:buChar char="•"/>
        <a:tabLst/>
        <a:defRPr sz="2600" b="0" i="0" u="none" strike="noStrike" cap="none" spc="0" baseline="0">
          <a:solidFill>
            <a:srgbClr val="8B8C8B"/>
          </a:solidFill>
          <a:uFillTx/>
          <a:latin typeface="Arial"/>
          <a:ea typeface="Arial"/>
          <a:cs typeface="Arial"/>
          <a:sym typeface="Arial"/>
        </a:defRPr>
      </a:lvl7pPr>
      <a:lvl8pPr marL="3913153" marR="0" indent="-385385" algn="l" defTabSz="914400" rtl="0" latinLnBrk="0">
        <a:lnSpc>
          <a:spcPct val="100000"/>
        </a:lnSpc>
        <a:spcBef>
          <a:spcPts val="600"/>
        </a:spcBef>
        <a:spcAft>
          <a:spcPts val="0"/>
        </a:spcAft>
        <a:buClrTx/>
        <a:buSzPct val="100000"/>
        <a:buFont typeface="Arial"/>
        <a:buChar char="o"/>
        <a:tabLst/>
        <a:defRPr sz="2600" b="0" i="0" u="none" strike="noStrike" cap="none" spc="0" baseline="0">
          <a:solidFill>
            <a:srgbClr val="8B8C8B"/>
          </a:solidFill>
          <a:uFillTx/>
          <a:latin typeface="Arial"/>
          <a:ea typeface="Arial"/>
          <a:cs typeface="Arial"/>
          <a:sym typeface="Arial"/>
        </a:defRPr>
      </a:lvl8pPr>
      <a:lvl9pPr marL="4417120" marR="0" indent="-385385" algn="l" defTabSz="914400" rtl="0" latinLnBrk="0">
        <a:lnSpc>
          <a:spcPct val="100000"/>
        </a:lnSpc>
        <a:spcBef>
          <a:spcPts val="600"/>
        </a:spcBef>
        <a:spcAft>
          <a:spcPts val="0"/>
        </a:spcAft>
        <a:buClrTx/>
        <a:buSzPct val="100000"/>
        <a:buFont typeface="Arial"/>
        <a:buChar char="•"/>
        <a:tabLst/>
        <a:defRPr sz="2600" b="0" i="0" u="none" strike="noStrike" cap="none" spc="0" baseline="0">
          <a:solidFill>
            <a:srgbClr val="8B8C8B"/>
          </a:solidFill>
          <a:uFillTx/>
          <a:latin typeface="Arial"/>
          <a:ea typeface="Arial"/>
          <a:cs typeface="Arial"/>
          <a:sym typeface="Arial"/>
        </a:defRPr>
      </a:lvl9pPr>
    </p:bodyStyle>
    <p:otherStyle>
      <a:lvl1pPr marL="0" marR="0" indent="0"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056"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114"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172"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230"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5288"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2346"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199404"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6462" algn="r" defTabSz="449123"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s://hwb.gov.wales/api/storage/44228597-8b6a-414b-9302-d1a54a9ed431/nspcc-case-studies.pd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unicef.org.uk/what-we-do/un-convention-child-rights/"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32E3D4-4FF1-5044-B6FF-75AF4A02202E}"/>
              </a:ext>
            </a:extLst>
          </p:cNvPr>
          <p:cNvSpPr>
            <a:spLocks noGrp="1"/>
          </p:cNvSpPr>
          <p:nvPr>
            <p:ph type="body" sz="quarter" idx="10"/>
          </p:nvPr>
        </p:nvSpPr>
        <p:spPr>
          <a:xfrm>
            <a:off x="1411" y="226037"/>
            <a:ext cx="13433778" cy="840108"/>
          </a:xfrm>
        </p:spPr>
        <p:txBody>
          <a:bodyPr>
            <a:noAutofit/>
          </a:bodyPr>
          <a:lstStyle/>
          <a:p>
            <a:endParaRPr lang="en-US" sz="5950" dirty="0"/>
          </a:p>
        </p:txBody>
      </p:sp>
      <p:sp>
        <p:nvSpPr>
          <p:cNvPr id="4" name="Text Placeholder 3">
            <a:extLst>
              <a:ext uri="{FF2B5EF4-FFF2-40B4-BE49-F238E27FC236}">
                <a16:creationId xmlns:a16="http://schemas.microsoft.com/office/drawing/2014/main" id="{AD13A0DE-0296-D749-B780-F948AD8110BF}"/>
              </a:ext>
            </a:extLst>
          </p:cNvPr>
          <p:cNvSpPr>
            <a:spLocks noGrp="1"/>
          </p:cNvSpPr>
          <p:nvPr>
            <p:ph type="body" sz="quarter" idx="11"/>
          </p:nvPr>
        </p:nvSpPr>
        <p:spPr>
          <a:xfrm>
            <a:off x="2822" y="1885287"/>
            <a:ext cx="13433778" cy="805313"/>
          </a:xfrm>
        </p:spPr>
        <p:txBody>
          <a:bodyPr>
            <a:noAutofit/>
          </a:bodyPr>
          <a:lstStyle/>
          <a:p>
            <a:pPr algn="ctr"/>
            <a:r>
              <a:rPr lang="en-GB" sz="5400" dirty="0">
                <a:solidFill>
                  <a:schemeClr val="accent6"/>
                </a:solidFill>
              </a:rPr>
              <a:t>Safeguarding CPD </a:t>
            </a:r>
          </a:p>
          <a:p>
            <a:pPr algn="ctr"/>
            <a:r>
              <a:rPr lang="en-GB" sz="5400" dirty="0">
                <a:solidFill>
                  <a:schemeClr val="accent6"/>
                </a:solidFill>
              </a:rPr>
              <a:t>Autumn Term 2024</a:t>
            </a:r>
            <a:endParaRPr lang="en-US" sz="5400" dirty="0">
              <a:solidFill>
                <a:schemeClr val="accent6"/>
              </a:solidFill>
            </a:endParaRPr>
          </a:p>
        </p:txBody>
      </p:sp>
      <p:sp>
        <p:nvSpPr>
          <p:cNvPr id="6" name="Text Placeholder 5">
            <a:extLst>
              <a:ext uri="{FF2B5EF4-FFF2-40B4-BE49-F238E27FC236}">
                <a16:creationId xmlns:a16="http://schemas.microsoft.com/office/drawing/2014/main" id="{475140E6-C538-4F4F-80F5-1B613C2F26D9}"/>
              </a:ext>
            </a:extLst>
          </p:cNvPr>
          <p:cNvSpPr>
            <a:spLocks noGrp="1"/>
          </p:cNvSpPr>
          <p:nvPr>
            <p:ph type="body" sz="quarter" idx="13"/>
          </p:nvPr>
        </p:nvSpPr>
        <p:spPr>
          <a:xfrm>
            <a:off x="-278028" y="4037639"/>
            <a:ext cx="13433778" cy="712161"/>
          </a:xfrm>
        </p:spPr>
        <p:txBody>
          <a:bodyPr>
            <a:noAutofit/>
          </a:bodyPr>
          <a:lstStyle/>
          <a:p>
            <a:pPr algn="ctr"/>
            <a:r>
              <a:rPr lang="en-US" sz="3085" dirty="0"/>
              <a:t>Presented by XXXX</a:t>
            </a:r>
          </a:p>
        </p:txBody>
      </p:sp>
      <p:sp>
        <p:nvSpPr>
          <p:cNvPr id="7" name="Text Placeholder 6">
            <a:extLst>
              <a:ext uri="{FF2B5EF4-FFF2-40B4-BE49-F238E27FC236}">
                <a16:creationId xmlns:a16="http://schemas.microsoft.com/office/drawing/2014/main" id="{5FC8C4A1-D75F-CD49-89E4-FE04215CE7FC}"/>
              </a:ext>
            </a:extLst>
          </p:cNvPr>
          <p:cNvSpPr>
            <a:spLocks noGrp="1"/>
          </p:cNvSpPr>
          <p:nvPr>
            <p:ph type="body" sz="quarter" idx="14"/>
          </p:nvPr>
        </p:nvSpPr>
        <p:spPr/>
        <p:txBody>
          <a:bodyPr>
            <a:normAutofit fontScale="92500" lnSpcReduction="10000"/>
          </a:bodyPr>
          <a:lstStyle/>
          <a:p>
            <a:endParaRPr lang="en-US" dirty="0"/>
          </a:p>
          <a:p>
            <a:endParaRPr lang="en-US" dirty="0"/>
          </a:p>
        </p:txBody>
      </p:sp>
      <p:sp>
        <p:nvSpPr>
          <p:cNvPr id="2" name="Rectangle 1">
            <a:extLst>
              <a:ext uri="{FF2B5EF4-FFF2-40B4-BE49-F238E27FC236}">
                <a16:creationId xmlns:a16="http://schemas.microsoft.com/office/drawing/2014/main" id="{A6638FB3-5450-2841-B13C-2DACCCB687CF}"/>
              </a:ext>
            </a:extLst>
          </p:cNvPr>
          <p:cNvSpPr/>
          <p:nvPr/>
        </p:nvSpPr>
        <p:spPr>
          <a:xfrm>
            <a:off x="5546718" y="5740879"/>
            <a:ext cx="6715302" cy="1199825"/>
          </a:xfrm>
          <a:prstGeom prst="rect">
            <a:avLst/>
          </a:prstGeom>
        </p:spPr>
        <p:txBody>
          <a:bodyPr>
            <a:spAutoFit/>
          </a:bodyPr>
          <a:lstStyle/>
          <a:p>
            <a:r>
              <a:rPr lang="en-US" altLang="en-US" sz="2399" b="1" dirty="0">
                <a:solidFill>
                  <a:schemeClr val="tx2"/>
                </a:solidFill>
              </a:rPr>
              <a:t>Twitter:</a:t>
            </a:r>
            <a:r>
              <a:rPr lang="en-US" altLang="en-US" sz="2399" dirty="0">
                <a:solidFill>
                  <a:schemeClr val="tx2"/>
                </a:solidFill>
              </a:rPr>
              <a:t> </a:t>
            </a:r>
            <a:r>
              <a:rPr lang="en-US" altLang="en-US" sz="2399" dirty="0"/>
              <a:t>@</a:t>
            </a:r>
            <a:r>
              <a:rPr lang="en-US" altLang="en-US" sz="2399" dirty="0" err="1"/>
              <a:t>VeemaEdu</a:t>
            </a:r>
            <a:br>
              <a:rPr lang="en-US" altLang="en-US" sz="2399" dirty="0"/>
            </a:br>
            <a:r>
              <a:rPr lang="en-US" altLang="en-US" sz="2399" b="1" dirty="0">
                <a:solidFill>
                  <a:schemeClr val="tx2"/>
                </a:solidFill>
              </a:rPr>
              <a:t>Facebook:</a:t>
            </a:r>
            <a:r>
              <a:rPr lang="en-US" altLang="en-US" sz="2399" dirty="0">
                <a:solidFill>
                  <a:schemeClr val="tx2"/>
                </a:solidFill>
              </a:rPr>
              <a:t> </a:t>
            </a:r>
            <a:r>
              <a:rPr lang="en-US" altLang="en-US" sz="2399" dirty="0" err="1"/>
              <a:t>Veema</a:t>
            </a:r>
            <a:r>
              <a:rPr lang="en-US" altLang="en-US" sz="2399" dirty="0"/>
              <a:t> Education </a:t>
            </a:r>
            <a:br>
              <a:rPr lang="en-US" altLang="en-US" sz="2399" dirty="0"/>
            </a:br>
            <a:r>
              <a:rPr lang="en-US" altLang="en-US" sz="2399" b="1" dirty="0">
                <a:solidFill>
                  <a:schemeClr val="tx2"/>
                </a:solidFill>
              </a:rPr>
              <a:t>Website:</a:t>
            </a:r>
            <a:r>
              <a:rPr lang="en-US" altLang="en-US" sz="2399" dirty="0">
                <a:solidFill>
                  <a:schemeClr val="tx2"/>
                </a:solidFill>
              </a:rPr>
              <a:t> </a:t>
            </a:r>
            <a:r>
              <a:rPr lang="en-US" altLang="en-US" sz="2399" dirty="0" err="1"/>
              <a:t>Veema.co.uk</a:t>
            </a:r>
            <a:endParaRPr lang="en-US" sz="2399" dirty="0"/>
          </a:p>
        </p:txBody>
      </p:sp>
      <p:sp>
        <p:nvSpPr>
          <p:cNvPr id="10" name="Rectangle 9">
            <a:extLst>
              <a:ext uri="{FF2B5EF4-FFF2-40B4-BE49-F238E27FC236}">
                <a16:creationId xmlns:a16="http://schemas.microsoft.com/office/drawing/2014/main" id="{C614CD02-3593-524A-8AA4-A1B22D6E440C}"/>
              </a:ext>
            </a:extLst>
          </p:cNvPr>
          <p:cNvSpPr/>
          <p:nvPr/>
        </p:nvSpPr>
        <p:spPr>
          <a:xfrm>
            <a:off x="5566686" y="5003404"/>
            <a:ext cx="4213590" cy="702654"/>
          </a:xfrm>
          <a:prstGeom prst="rect">
            <a:avLst/>
          </a:prstGeom>
        </p:spPr>
        <p:txBody>
          <a:bodyPr wrap="square">
            <a:spAutoFit/>
          </a:bodyPr>
          <a:lstStyle/>
          <a:p>
            <a:r>
              <a:rPr lang="en-US" altLang="en-US" sz="3966" dirty="0">
                <a:solidFill>
                  <a:srgbClr val="FFD516"/>
                </a:solidFill>
                <a:effectLst>
                  <a:outerShdw blurRad="38100" dist="38100" dir="2700000" algn="tl">
                    <a:srgbClr val="000000">
                      <a:alpha val="43137"/>
                    </a:srgbClr>
                  </a:outerShdw>
                </a:effectLst>
              </a:rPr>
              <a:t>Connect with us</a:t>
            </a:r>
            <a:endParaRPr lang="en-US" sz="3966" dirty="0"/>
          </a:p>
        </p:txBody>
      </p:sp>
      <p:pic>
        <p:nvPicPr>
          <p:cNvPr id="11" name="Picture 2" descr="https://www.veema.co.uk/assets/img/buttons/footer-button-subscribe_active.png">
            <a:extLst>
              <a:ext uri="{FF2B5EF4-FFF2-40B4-BE49-F238E27FC236}">
                <a16:creationId xmlns:a16="http://schemas.microsoft.com/office/drawing/2014/main" id="{D1A57BC0-7AEF-0B4E-95ED-BAEBA4A523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01165" y="5933040"/>
            <a:ext cx="3054585" cy="100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933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does Domestic Abuse affect Children?</a:t>
            </a:r>
          </a:p>
        </p:txBody>
      </p:sp>
      <p:sp>
        <p:nvSpPr>
          <p:cNvPr id="3" name="Text Placeholder 2"/>
          <p:cNvSpPr>
            <a:spLocks noGrp="1"/>
          </p:cNvSpPr>
          <p:nvPr>
            <p:ph type="body" idx="1"/>
          </p:nvPr>
        </p:nvSpPr>
        <p:spPr/>
        <p:txBody>
          <a:bodyPr/>
          <a:lstStyle/>
          <a:p>
            <a:pPr marL="0" indent="0">
              <a:buNone/>
            </a:pPr>
            <a:r>
              <a:rPr lang="en-GB" dirty="0"/>
              <a:t>Mental health problems, such as becoming anxious or depressed. Low mental health can also lead to big impacts on physical health, including self-harm or developing an eating disorder</a:t>
            </a:r>
          </a:p>
          <a:p>
            <a:pPr marL="0" indent="0">
              <a:buNone/>
            </a:pPr>
            <a:endParaRPr lang="en-GB" dirty="0"/>
          </a:p>
          <a:p>
            <a:pPr marL="0" indent="0">
              <a:buNone/>
            </a:pPr>
            <a:r>
              <a:rPr lang="en-GB" dirty="0"/>
              <a:t>Having a lowered sense of self-worth</a:t>
            </a:r>
          </a:p>
          <a:p>
            <a:pPr marL="0" indent="0">
              <a:buNone/>
            </a:pPr>
            <a:endParaRPr lang="en-GB" dirty="0"/>
          </a:p>
          <a:p>
            <a:pPr marL="0" indent="0">
              <a:buNone/>
            </a:pPr>
            <a:r>
              <a:rPr lang="en-GB" dirty="0"/>
              <a:t>Using alcohol and other drugs as unhealthy coping mechanisms</a:t>
            </a:r>
          </a:p>
          <a:p>
            <a:pPr marL="0" indent="0">
              <a:buNone/>
            </a:pPr>
            <a:endParaRPr lang="en-GB" dirty="0"/>
          </a:p>
          <a:p>
            <a:pPr marL="0" indent="0">
              <a:buNone/>
            </a:pPr>
            <a:r>
              <a:rPr lang="en-GB" dirty="0"/>
              <a:t>Repeating behaviours seen in their domestic setting</a:t>
            </a:r>
          </a:p>
        </p:txBody>
      </p:sp>
    </p:spTree>
    <p:extLst>
      <p:ext uri="{BB962C8B-B14F-4D97-AF65-F5344CB8AC3E}">
        <p14:creationId xmlns:p14="http://schemas.microsoft.com/office/powerpoint/2010/main" val="14325620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0258" y="3430594"/>
            <a:ext cx="6498771" cy="765849"/>
          </a:xfrm>
        </p:spPr>
        <p:txBody>
          <a:bodyPr/>
          <a:lstStyle/>
          <a:p>
            <a:r>
              <a:rPr lang="en-GB" dirty="0"/>
              <a:t>What might we see?</a:t>
            </a:r>
          </a:p>
        </p:txBody>
      </p:sp>
      <p:sp>
        <p:nvSpPr>
          <p:cNvPr id="5" name="Oval 4"/>
          <p:cNvSpPr/>
          <p:nvPr/>
        </p:nvSpPr>
        <p:spPr>
          <a:xfrm>
            <a:off x="2344408" y="712122"/>
            <a:ext cx="3022980" cy="1298374"/>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a:t>a loss of drive to participate in activities and school</a:t>
            </a:r>
            <a:endParaRPr lang="en-GB" dirty="0"/>
          </a:p>
        </p:txBody>
      </p:sp>
      <p:sp>
        <p:nvSpPr>
          <p:cNvPr id="6" name="Oval 5"/>
          <p:cNvSpPr/>
          <p:nvPr/>
        </p:nvSpPr>
        <p:spPr>
          <a:xfrm>
            <a:off x="9745436" y="2994153"/>
            <a:ext cx="3439886" cy="519348"/>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lower grades in school</a:t>
            </a:r>
          </a:p>
        </p:txBody>
      </p:sp>
      <p:sp>
        <p:nvSpPr>
          <p:cNvPr id="7" name="Oval 6"/>
          <p:cNvSpPr/>
          <p:nvPr/>
        </p:nvSpPr>
        <p:spPr>
          <a:xfrm>
            <a:off x="156380" y="2173469"/>
            <a:ext cx="4376057" cy="908861"/>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a:t>a loss of drive to participate in activities and school</a:t>
            </a:r>
            <a:endParaRPr lang="en-GB" dirty="0"/>
          </a:p>
        </p:txBody>
      </p:sp>
      <p:sp>
        <p:nvSpPr>
          <p:cNvPr id="8" name="Oval 7"/>
          <p:cNvSpPr/>
          <p:nvPr/>
        </p:nvSpPr>
        <p:spPr>
          <a:xfrm>
            <a:off x="4751614" y="5495062"/>
            <a:ext cx="4376057" cy="1298374"/>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engaging in risky behaviours such as using alcohol and other drugs</a:t>
            </a:r>
          </a:p>
        </p:txBody>
      </p:sp>
      <p:sp>
        <p:nvSpPr>
          <p:cNvPr id="9" name="Oval 8"/>
          <p:cNvSpPr/>
          <p:nvPr/>
        </p:nvSpPr>
        <p:spPr>
          <a:xfrm>
            <a:off x="8682615" y="1330037"/>
            <a:ext cx="4376057" cy="1298374"/>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engaging in risky behaviours such as using alcohol and other drugs</a:t>
            </a:r>
          </a:p>
        </p:txBody>
      </p:sp>
      <p:sp>
        <p:nvSpPr>
          <p:cNvPr id="10" name="Oval 9"/>
          <p:cNvSpPr/>
          <p:nvPr/>
        </p:nvSpPr>
        <p:spPr>
          <a:xfrm>
            <a:off x="9595201" y="4196443"/>
            <a:ext cx="3755571" cy="908861"/>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 finding it difficult to make and keep friends</a:t>
            </a:r>
          </a:p>
        </p:txBody>
      </p:sp>
      <p:sp>
        <p:nvSpPr>
          <p:cNvPr id="11" name="Oval 10"/>
          <p:cNvSpPr/>
          <p:nvPr/>
        </p:nvSpPr>
        <p:spPr>
          <a:xfrm>
            <a:off x="10189029" y="5495062"/>
            <a:ext cx="2552700" cy="519348"/>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low self-esteem</a:t>
            </a:r>
          </a:p>
        </p:txBody>
      </p:sp>
      <p:sp>
        <p:nvSpPr>
          <p:cNvPr id="12" name="Oval 11"/>
          <p:cNvSpPr/>
          <p:nvPr/>
        </p:nvSpPr>
        <p:spPr>
          <a:xfrm>
            <a:off x="9423" y="3804109"/>
            <a:ext cx="4376057" cy="1298374"/>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acting out in negative ways such as missing school or fighting with family members</a:t>
            </a:r>
          </a:p>
        </p:txBody>
      </p:sp>
      <p:sp>
        <p:nvSpPr>
          <p:cNvPr id="13" name="Oval 12"/>
          <p:cNvSpPr/>
          <p:nvPr/>
        </p:nvSpPr>
        <p:spPr>
          <a:xfrm>
            <a:off x="5610122" y="370637"/>
            <a:ext cx="3288949" cy="1298374"/>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physical signs such as headaches and stomach aches</a:t>
            </a:r>
          </a:p>
        </p:txBody>
      </p:sp>
      <p:sp>
        <p:nvSpPr>
          <p:cNvPr id="14" name="Oval 13"/>
          <p:cNvSpPr/>
          <p:nvPr/>
        </p:nvSpPr>
        <p:spPr>
          <a:xfrm>
            <a:off x="1304983" y="5445523"/>
            <a:ext cx="3227454" cy="908861"/>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fontAlgn="base"/>
            <a:r>
              <a:rPr lang="en-GB" dirty="0"/>
              <a:t>getting into trouble more often</a:t>
            </a:r>
          </a:p>
        </p:txBody>
      </p:sp>
      <p:cxnSp>
        <p:nvCxnSpPr>
          <p:cNvPr id="17" name="Straight Arrow Connector 16"/>
          <p:cNvCxnSpPr/>
          <p:nvPr/>
        </p:nvCxnSpPr>
        <p:spPr>
          <a:xfrm flipH="1" flipV="1">
            <a:off x="4956482" y="1856063"/>
            <a:ext cx="1229092" cy="1657438"/>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0" name="Straight Arrow Connector 19"/>
          <p:cNvCxnSpPr>
            <a:endCxn id="10" idx="2"/>
          </p:cNvCxnSpPr>
          <p:nvPr/>
        </p:nvCxnSpPr>
        <p:spPr>
          <a:xfrm>
            <a:off x="8660068" y="3977835"/>
            <a:ext cx="935133" cy="673039"/>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Straight Arrow Connector 20"/>
          <p:cNvCxnSpPr>
            <a:endCxn id="6" idx="2"/>
          </p:cNvCxnSpPr>
          <p:nvPr/>
        </p:nvCxnSpPr>
        <p:spPr>
          <a:xfrm flipV="1">
            <a:off x="9243996" y="3253827"/>
            <a:ext cx="501440" cy="290005"/>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2" name="Straight Arrow Connector 21"/>
          <p:cNvCxnSpPr/>
          <p:nvPr/>
        </p:nvCxnSpPr>
        <p:spPr>
          <a:xfrm>
            <a:off x="7482255" y="4132013"/>
            <a:ext cx="2576095" cy="1622723"/>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3" name="Straight Arrow Connector 22"/>
          <p:cNvCxnSpPr/>
          <p:nvPr/>
        </p:nvCxnSpPr>
        <p:spPr>
          <a:xfrm>
            <a:off x="6926373" y="4098089"/>
            <a:ext cx="88252" cy="1369042"/>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4" name="Straight Arrow Connector 23"/>
          <p:cNvCxnSpPr/>
          <p:nvPr/>
        </p:nvCxnSpPr>
        <p:spPr>
          <a:xfrm flipH="1">
            <a:off x="4532437" y="4036658"/>
            <a:ext cx="1495791" cy="1733389"/>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5" name="Straight Arrow Connector 24"/>
          <p:cNvCxnSpPr/>
          <p:nvPr/>
        </p:nvCxnSpPr>
        <p:spPr>
          <a:xfrm flipH="1">
            <a:off x="4385480" y="4047261"/>
            <a:ext cx="1082017" cy="340419"/>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6" name="Straight Arrow Connector 25"/>
          <p:cNvCxnSpPr/>
          <p:nvPr/>
        </p:nvCxnSpPr>
        <p:spPr>
          <a:xfrm flipV="1">
            <a:off x="7866438" y="2164687"/>
            <a:ext cx="903865" cy="1530885"/>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7" name="Straight Arrow Connector 26"/>
          <p:cNvCxnSpPr/>
          <p:nvPr/>
        </p:nvCxnSpPr>
        <p:spPr>
          <a:xfrm flipH="1" flipV="1">
            <a:off x="7068955" y="1677633"/>
            <a:ext cx="62095" cy="1988268"/>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8" name="Straight Arrow Connector 27"/>
          <p:cNvCxnSpPr/>
          <p:nvPr/>
        </p:nvCxnSpPr>
        <p:spPr>
          <a:xfrm flipH="1" flipV="1">
            <a:off x="4238405" y="2809969"/>
            <a:ext cx="1053896" cy="711259"/>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7123292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should we do?</a:t>
            </a:r>
          </a:p>
        </p:txBody>
      </p:sp>
      <p:sp>
        <p:nvSpPr>
          <p:cNvPr id="4" name="Cloud Callout 3"/>
          <p:cNvSpPr/>
          <p:nvPr/>
        </p:nvSpPr>
        <p:spPr>
          <a:xfrm>
            <a:off x="1045029" y="1602447"/>
            <a:ext cx="2922814" cy="2248849"/>
          </a:xfrm>
          <a:prstGeom prst="cloudCallout">
            <a:avLst>
              <a:gd name="adj1" fmla="val -22509"/>
              <a:gd name="adj2" fmla="val 7411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Think about behaviour as communication…what are our pupils</a:t>
            </a:r>
            <a:r>
              <a:rPr kumimoji="0" lang="en-GB" sz="1800" b="0" i="0" u="none" strike="noStrike" cap="none" spc="0" normalizeH="0" dirty="0">
                <a:ln>
                  <a:noFill/>
                </a:ln>
                <a:solidFill>
                  <a:srgbClr val="3E3F3E"/>
                </a:solidFill>
                <a:effectLst/>
                <a:uFillTx/>
                <a:latin typeface="Arial"/>
                <a:ea typeface="Arial"/>
                <a:cs typeface="Arial"/>
                <a:sym typeface="Arial"/>
              </a:rPr>
              <a:t> telling us?</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5" name="Cloud Callout 4"/>
          <p:cNvSpPr/>
          <p:nvPr/>
        </p:nvSpPr>
        <p:spPr>
          <a:xfrm>
            <a:off x="2054679" y="4243198"/>
            <a:ext cx="2922814" cy="1405530"/>
          </a:xfrm>
          <a:prstGeom prst="cloudCallout">
            <a:avLst>
              <a:gd name="adj1" fmla="val 21066"/>
              <a:gd name="adj2" fmla="val 733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Help</a:t>
            </a:r>
            <a:r>
              <a:rPr kumimoji="0" lang="en-GB" sz="1800" b="0" i="0" u="none" strike="noStrike" cap="none" spc="0" normalizeH="0" dirty="0">
                <a:ln>
                  <a:noFill/>
                </a:ln>
                <a:solidFill>
                  <a:srgbClr val="3E3F3E"/>
                </a:solidFill>
                <a:effectLst/>
                <a:uFillTx/>
                <a:latin typeface="Arial"/>
                <a:ea typeface="Arial"/>
                <a:cs typeface="Arial"/>
                <a:sym typeface="Arial"/>
              </a:rPr>
              <a:t> pupils to understand that it is not their fault</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6" name="Cloud Callout 5"/>
          <p:cNvSpPr/>
          <p:nvPr/>
        </p:nvSpPr>
        <p:spPr>
          <a:xfrm>
            <a:off x="4528457" y="2234936"/>
            <a:ext cx="2541814" cy="1827190"/>
          </a:xfrm>
          <a:prstGeom prst="cloudCallout">
            <a:avLst>
              <a:gd name="adj1" fmla="val 32798"/>
              <a:gd name="adj2" fmla="val 733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Follow the Safeguarding policy and refer to the DSL</a:t>
            </a:r>
          </a:p>
        </p:txBody>
      </p:sp>
      <p:sp>
        <p:nvSpPr>
          <p:cNvPr id="8" name="Cloud Callout 7"/>
          <p:cNvSpPr/>
          <p:nvPr/>
        </p:nvSpPr>
        <p:spPr>
          <a:xfrm>
            <a:off x="8022771" y="2024105"/>
            <a:ext cx="2922814" cy="1405530"/>
          </a:xfrm>
          <a:prstGeom prst="cloudCallout">
            <a:avLst>
              <a:gd name="adj1" fmla="val -22509"/>
              <a:gd name="adj2" fmla="val 7411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Teach pupils</a:t>
            </a:r>
            <a:r>
              <a:rPr kumimoji="0" lang="en-GB" sz="1800" b="0" i="0" u="none" strike="noStrike" cap="none" spc="0" normalizeH="0" dirty="0">
                <a:ln>
                  <a:noFill/>
                </a:ln>
                <a:solidFill>
                  <a:srgbClr val="3E3F3E"/>
                </a:solidFill>
                <a:effectLst/>
                <a:uFillTx/>
                <a:latin typeface="Arial"/>
                <a:ea typeface="Arial"/>
                <a:cs typeface="Arial"/>
                <a:sym typeface="Arial"/>
              </a:rPr>
              <a:t> how to manage their feelings</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9" name="Cloud Callout 8"/>
          <p:cNvSpPr/>
          <p:nvPr/>
        </p:nvSpPr>
        <p:spPr>
          <a:xfrm>
            <a:off x="6719888" y="4243198"/>
            <a:ext cx="2922814" cy="2248849"/>
          </a:xfrm>
          <a:prstGeom prst="cloudCallout">
            <a:avLst>
              <a:gd name="adj1" fmla="val 54586"/>
              <a:gd name="adj2" fmla="val 53060"/>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lang="en-GB" dirty="0"/>
              <a:t>Know what support is available for pupils and their families</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10" name="Cloud Callout 9"/>
          <p:cNvSpPr/>
          <p:nvPr/>
        </p:nvSpPr>
        <p:spPr>
          <a:xfrm>
            <a:off x="805543" y="6210942"/>
            <a:ext cx="2922814" cy="562210"/>
          </a:xfrm>
          <a:prstGeom prst="cloudCallout">
            <a:avLst>
              <a:gd name="adj1" fmla="val -13012"/>
              <a:gd name="adj2" fmla="val 1234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Build self esteem</a:t>
            </a:r>
          </a:p>
        </p:txBody>
      </p:sp>
      <p:sp>
        <p:nvSpPr>
          <p:cNvPr id="11" name="Cloud Callout 10"/>
          <p:cNvSpPr/>
          <p:nvPr/>
        </p:nvSpPr>
        <p:spPr>
          <a:xfrm>
            <a:off x="10119633" y="3445517"/>
            <a:ext cx="2922814" cy="1405530"/>
          </a:xfrm>
          <a:prstGeom prst="cloudCallout">
            <a:avLst>
              <a:gd name="adj1" fmla="val -22509"/>
              <a:gd name="adj2" fmla="val 7411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Model and</a:t>
            </a:r>
            <a:r>
              <a:rPr kumimoji="0" lang="en-GB" sz="1800" b="0" i="0" u="none" strike="noStrike" cap="none" spc="0" normalizeH="0" dirty="0">
                <a:ln>
                  <a:noFill/>
                </a:ln>
                <a:solidFill>
                  <a:srgbClr val="3E3F3E"/>
                </a:solidFill>
                <a:effectLst/>
                <a:uFillTx/>
                <a:latin typeface="Arial"/>
                <a:ea typeface="Arial"/>
                <a:cs typeface="Arial"/>
                <a:sym typeface="Arial"/>
              </a:rPr>
              <a:t> teach about positive relationships</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Tree>
    <p:extLst>
      <p:ext uri="{BB962C8B-B14F-4D97-AF65-F5344CB8AC3E}">
        <p14:creationId xmlns:p14="http://schemas.microsoft.com/office/powerpoint/2010/main" val="8720017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Study</a:t>
            </a:r>
          </a:p>
        </p:txBody>
      </p:sp>
      <p:sp>
        <p:nvSpPr>
          <p:cNvPr id="4" name="Rounded Rectangle 3"/>
          <p:cNvSpPr/>
          <p:nvPr/>
        </p:nvSpPr>
        <p:spPr>
          <a:xfrm>
            <a:off x="785029" y="1148258"/>
            <a:ext cx="11869717" cy="1736643"/>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49123"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3E3F3E"/>
                </a:solidFill>
                <a:effectLst/>
                <a:uFillTx/>
                <a:latin typeface="Arial"/>
                <a:ea typeface="Arial"/>
                <a:cs typeface="Arial"/>
                <a:sym typeface="Arial"/>
              </a:rPr>
              <a:t>A pupil arrives</a:t>
            </a:r>
            <a:r>
              <a:rPr kumimoji="0" lang="en-GB" sz="2400" b="0" i="0" u="none" strike="noStrike" cap="none" spc="0" normalizeH="0" dirty="0">
                <a:ln>
                  <a:noFill/>
                </a:ln>
                <a:solidFill>
                  <a:srgbClr val="3E3F3E"/>
                </a:solidFill>
                <a:effectLst/>
                <a:uFillTx/>
                <a:latin typeface="Arial"/>
                <a:ea typeface="Arial"/>
                <a:cs typeface="Arial"/>
                <a:sym typeface="Arial"/>
              </a:rPr>
              <a:t> at school wearing a hoodie that they won’t take off. They sit at the back of the classroom and refused to talk to anyone – when the teacher asked them to remove the hoodie they stood up, shouted at the teacher and pushed out of the classroom – What do you think? What would you do next?</a:t>
            </a:r>
            <a:endParaRPr kumimoji="0" lang="en-GB" sz="2400" b="0" i="0" u="none" strike="noStrike" cap="none" spc="0" normalizeH="0" baseline="0" dirty="0">
              <a:ln>
                <a:noFill/>
              </a:ln>
              <a:solidFill>
                <a:srgbClr val="3E3F3E"/>
              </a:solidFill>
              <a:effectLst/>
              <a:uFillTx/>
              <a:latin typeface="Arial"/>
              <a:ea typeface="Arial"/>
              <a:cs typeface="Arial"/>
              <a:sym typeface="Arial"/>
            </a:endParaRPr>
          </a:p>
        </p:txBody>
      </p:sp>
      <p:sp>
        <p:nvSpPr>
          <p:cNvPr id="5" name="Rounded Rectangle 4"/>
          <p:cNvSpPr/>
          <p:nvPr/>
        </p:nvSpPr>
        <p:spPr>
          <a:xfrm>
            <a:off x="785029" y="2987693"/>
            <a:ext cx="11869717" cy="1328021"/>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49123"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3E3F3E"/>
                </a:solidFill>
                <a:effectLst/>
                <a:uFillTx/>
                <a:latin typeface="Arial"/>
                <a:ea typeface="Arial"/>
                <a:cs typeface="Arial"/>
                <a:sym typeface="Arial"/>
              </a:rPr>
              <a:t>When the class teacher followed and asked what was</a:t>
            </a:r>
            <a:r>
              <a:rPr kumimoji="0" lang="en-GB" sz="2400" b="0" i="0" u="none" strike="noStrike" cap="none" spc="0" normalizeH="0" dirty="0">
                <a:ln>
                  <a:noFill/>
                </a:ln>
                <a:solidFill>
                  <a:srgbClr val="3E3F3E"/>
                </a:solidFill>
                <a:effectLst/>
                <a:uFillTx/>
                <a:latin typeface="Arial"/>
                <a:ea typeface="Arial"/>
                <a:cs typeface="Arial"/>
                <a:sym typeface="Arial"/>
              </a:rPr>
              <a:t> wrong he noticed that the pupil looked like they had been crying. He calmly asked what was wrong – What do you think? What would you do next?</a:t>
            </a:r>
            <a:endParaRPr kumimoji="0" lang="en-GB" sz="2400" b="0" i="0" u="none" strike="noStrike" cap="none" spc="0" normalizeH="0" baseline="0" dirty="0">
              <a:ln>
                <a:noFill/>
              </a:ln>
              <a:solidFill>
                <a:srgbClr val="3E3F3E"/>
              </a:solidFill>
              <a:effectLst/>
              <a:uFillTx/>
              <a:latin typeface="Arial"/>
              <a:ea typeface="Arial"/>
              <a:cs typeface="Arial"/>
              <a:sym typeface="Arial"/>
            </a:endParaRPr>
          </a:p>
        </p:txBody>
      </p:sp>
      <p:sp>
        <p:nvSpPr>
          <p:cNvPr id="6" name="Rounded Rectangle 5"/>
          <p:cNvSpPr/>
          <p:nvPr/>
        </p:nvSpPr>
        <p:spPr>
          <a:xfrm>
            <a:off x="785029" y="4418506"/>
            <a:ext cx="11869717" cy="1736643"/>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kumimoji="0" lang="en-GB" sz="2400" b="0" i="0" u="none" strike="noStrike" cap="none" spc="0" normalizeH="0" baseline="0" dirty="0">
                <a:ln>
                  <a:noFill/>
                </a:ln>
                <a:solidFill>
                  <a:srgbClr val="3E3F3E"/>
                </a:solidFill>
                <a:effectLst/>
                <a:uFillTx/>
                <a:sym typeface="Arial"/>
              </a:rPr>
              <a:t>The pupil</a:t>
            </a:r>
            <a:r>
              <a:rPr kumimoji="0" lang="en-GB" sz="2400" b="0" i="0" u="none" strike="noStrike" cap="none" spc="0" normalizeH="0" dirty="0">
                <a:ln>
                  <a:noFill/>
                </a:ln>
                <a:solidFill>
                  <a:srgbClr val="3E3F3E"/>
                </a:solidFill>
                <a:effectLst/>
                <a:uFillTx/>
                <a:sym typeface="Arial"/>
              </a:rPr>
              <a:t> said that they had not slept well because their parents had been shouting at each other for a long time during the night. The pupil said they thought they had heard their dad hit their mum and this morning she had a bruise on her face but said that everything was O.K</a:t>
            </a:r>
            <a:r>
              <a:rPr lang="en-GB" sz="2400" dirty="0"/>
              <a:t>. What do you think? What would you do next?</a:t>
            </a:r>
          </a:p>
        </p:txBody>
      </p:sp>
    </p:spTree>
    <p:extLst>
      <p:ext uri="{BB962C8B-B14F-4D97-AF65-F5344CB8AC3E}">
        <p14:creationId xmlns:p14="http://schemas.microsoft.com/office/powerpoint/2010/main" val="6082270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Helicopter Parenting Objectives</a:t>
            </a:r>
          </a:p>
        </p:txBody>
      </p:sp>
      <p:sp>
        <p:nvSpPr>
          <p:cNvPr id="4" name="Rounded Rectangle 3"/>
          <p:cNvSpPr/>
          <p:nvPr/>
        </p:nvSpPr>
        <p:spPr>
          <a:xfrm>
            <a:off x="3575958" y="1534172"/>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is Helicopter Parenting?</a:t>
            </a:r>
          </a:p>
        </p:txBody>
      </p:sp>
      <p:sp>
        <p:nvSpPr>
          <p:cNvPr id="5" name="Rounded Rectangle 4"/>
          <p:cNvSpPr/>
          <p:nvPr/>
        </p:nvSpPr>
        <p:spPr>
          <a:xfrm>
            <a:off x="1564482" y="2688733"/>
            <a:ext cx="10310811" cy="119181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How does helicopter parenting affect children and young people – when does it become abusive?</a:t>
            </a:r>
          </a:p>
        </p:txBody>
      </p:sp>
      <p:sp>
        <p:nvSpPr>
          <p:cNvPr id="7" name="Rounded Rectangle 6"/>
          <p:cNvSpPr/>
          <p:nvPr/>
        </p:nvSpPr>
        <p:spPr>
          <a:xfrm>
            <a:off x="3706586" y="4314151"/>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might we see?</a:t>
            </a:r>
          </a:p>
        </p:txBody>
      </p:sp>
      <p:sp>
        <p:nvSpPr>
          <p:cNvPr id="8" name="Rounded Rectangle 7"/>
          <p:cNvSpPr/>
          <p:nvPr/>
        </p:nvSpPr>
        <p:spPr>
          <a:xfrm>
            <a:off x="3706586" y="5222576"/>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should we do?</a:t>
            </a:r>
          </a:p>
        </p:txBody>
      </p:sp>
    </p:spTree>
    <p:extLst>
      <p:ext uri="{BB962C8B-B14F-4D97-AF65-F5344CB8AC3E}">
        <p14:creationId xmlns:p14="http://schemas.microsoft.com/office/powerpoint/2010/main" val="421053426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Helicopter Parenting</a:t>
            </a:r>
          </a:p>
        </p:txBody>
      </p:sp>
      <p:sp>
        <p:nvSpPr>
          <p:cNvPr id="4" name="Rounded Rectangle 3"/>
          <p:cNvSpPr/>
          <p:nvPr/>
        </p:nvSpPr>
        <p:spPr>
          <a:xfrm>
            <a:off x="531359" y="2086554"/>
            <a:ext cx="12377057" cy="3371133"/>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latin typeface="Arial" panose="020B0604020202020204" pitchFamily="34" charset="0"/>
                <a:cs typeface="Arial" panose="020B0604020202020204" pitchFamily="34" charset="0"/>
              </a:rPr>
              <a:t>Helicopter parenting is a style of parenting that involves excessive hovering and over involvement, which can have unintended consequences and be harmful to children. While the intentions of helicopter parents are often good, such as keeping their children safe and helping them succeed, their actions can lead to neglect and other negative outcomes</a:t>
            </a:r>
            <a:endParaRPr lang="en-GB" sz="20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097940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How does helicopter parenting affect children?</a:t>
            </a:r>
          </a:p>
        </p:txBody>
      </p:sp>
      <p:sp>
        <p:nvSpPr>
          <p:cNvPr id="4" name="Rounded Rectangular Callout 3"/>
          <p:cNvSpPr/>
          <p:nvPr/>
        </p:nvSpPr>
        <p:spPr>
          <a:xfrm>
            <a:off x="982232" y="2150065"/>
            <a:ext cx="3491796" cy="919398"/>
          </a:xfrm>
          <a:prstGeom prst="wedgeRoundRectCallout">
            <a:avLst>
              <a:gd name="adj1" fmla="val 565"/>
              <a:gd name="adj2" fmla="val 106945"/>
              <a:gd name="adj3" fmla="val 1666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Delayed development</a:t>
            </a:r>
          </a:p>
          <a:p>
            <a:endParaRPr lang="en-GB" sz="2400" dirty="0"/>
          </a:p>
        </p:txBody>
      </p:sp>
      <p:sp>
        <p:nvSpPr>
          <p:cNvPr id="5" name="Rounded Rectangular Callout 4"/>
          <p:cNvSpPr/>
          <p:nvPr/>
        </p:nvSpPr>
        <p:spPr>
          <a:xfrm>
            <a:off x="2608386" y="4323920"/>
            <a:ext cx="3731283" cy="919398"/>
          </a:xfrm>
          <a:prstGeom prst="wedgeRoundRectCallout">
            <a:avLst>
              <a:gd name="adj1" fmla="val -786"/>
              <a:gd name="adj2" fmla="val 90250"/>
              <a:gd name="adj3" fmla="val 1666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Mental health conditions</a:t>
            </a:r>
          </a:p>
          <a:p>
            <a:endParaRPr lang="en-GB" sz="2400" dirty="0"/>
          </a:p>
        </p:txBody>
      </p:sp>
      <p:sp>
        <p:nvSpPr>
          <p:cNvPr id="6" name="Rounded Rectangular Callout 5"/>
          <p:cNvSpPr/>
          <p:nvPr/>
        </p:nvSpPr>
        <p:spPr>
          <a:xfrm>
            <a:off x="6339669" y="1849815"/>
            <a:ext cx="4602140" cy="919398"/>
          </a:xfrm>
          <a:prstGeom prst="wedgeRoundRectCallout">
            <a:avLst>
              <a:gd name="adj1" fmla="val -37509"/>
              <a:gd name="adj2" fmla="val 111562"/>
              <a:gd name="adj3" fmla="val 1666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sym typeface="Times New Roman"/>
              </a:rPr>
              <a:t>Strained family relationships</a:t>
            </a:r>
          </a:p>
          <a:p>
            <a:endParaRPr lang="en-GB" sz="2400" dirty="0">
              <a:sym typeface="Times New Roman"/>
            </a:endParaRPr>
          </a:p>
        </p:txBody>
      </p:sp>
      <p:sp>
        <p:nvSpPr>
          <p:cNvPr id="7" name="Rounded Rectangular Callout 6"/>
          <p:cNvSpPr/>
          <p:nvPr/>
        </p:nvSpPr>
        <p:spPr>
          <a:xfrm>
            <a:off x="7917689" y="3915297"/>
            <a:ext cx="3491796" cy="1736643"/>
          </a:xfrm>
          <a:prstGeom prst="wedgeRoundRectCallout">
            <a:avLst>
              <a:gd name="adj1" fmla="val -49939"/>
              <a:gd name="adj2" fmla="val 85842"/>
              <a:gd name="adj3" fmla="val 1666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sym typeface="Times New Roman"/>
              </a:rPr>
              <a:t>Perceived violation of freedom and competence</a:t>
            </a:r>
          </a:p>
          <a:p>
            <a:endParaRPr lang="en-GB" sz="2400" dirty="0"/>
          </a:p>
        </p:txBody>
      </p:sp>
    </p:spTree>
    <p:extLst>
      <p:ext uri="{BB962C8B-B14F-4D97-AF65-F5344CB8AC3E}">
        <p14:creationId xmlns:p14="http://schemas.microsoft.com/office/powerpoint/2010/main" val="297868305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989" y="295508"/>
            <a:ext cx="12095799" cy="1256149"/>
          </a:xfrm>
        </p:spPr>
        <p:txBody>
          <a:bodyPr>
            <a:normAutofit/>
          </a:bodyPr>
          <a:lstStyle/>
          <a:p>
            <a:r>
              <a:rPr lang="en-GB" dirty="0"/>
              <a:t>What might we see?</a:t>
            </a:r>
          </a:p>
        </p:txBody>
      </p:sp>
      <p:sp>
        <p:nvSpPr>
          <p:cNvPr id="5" name="Rounded Rectangle 4"/>
          <p:cNvSpPr/>
          <p:nvPr/>
        </p:nvSpPr>
        <p:spPr>
          <a:xfrm>
            <a:off x="1306286" y="1805699"/>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Hovering</a:t>
            </a:r>
          </a:p>
        </p:txBody>
      </p:sp>
      <p:sp>
        <p:nvSpPr>
          <p:cNvPr id="6" name="Rounded Rectangle 5"/>
          <p:cNvSpPr/>
          <p:nvPr/>
        </p:nvSpPr>
        <p:spPr>
          <a:xfrm>
            <a:off x="1306286" y="3092638"/>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Overly involved</a:t>
            </a:r>
          </a:p>
        </p:txBody>
      </p:sp>
      <p:sp>
        <p:nvSpPr>
          <p:cNvPr id="7" name="Rounded Rectangle 6"/>
          <p:cNvSpPr/>
          <p:nvPr/>
        </p:nvSpPr>
        <p:spPr>
          <a:xfrm>
            <a:off x="1306285" y="4379577"/>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Making decisions</a:t>
            </a:r>
          </a:p>
        </p:txBody>
      </p:sp>
      <p:sp>
        <p:nvSpPr>
          <p:cNvPr id="9" name="Rounded Rectangle 8"/>
          <p:cNvSpPr/>
          <p:nvPr/>
        </p:nvSpPr>
        <p:spPr>
          <a:xfrm>
            <a:off x="7255329" y="1804370"/>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Correcting</a:t>
            </a:r>
          </a:p>
        </p:txBody>
      </p:sp>
      <p:sp>
        <p:nvSpPr>
          <p:cNvPr id="10" name="Rounded Rectangle 9"/>
          <p:cNvSpPr/>
          <p:nvPr/>
        </p:nvSpPr>
        <p:spPr>
          <a:xfrm>
            <a:off x="7255329" y="3092638"/>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Protecting</a:t>
            </a:r>
          </a:p>
        </p:txBody>
      </p:sp>
      <p:sp>
        <p:nvSpPr>
          <p:cNvPr id="11" name="Rounded Rectangle 10"/>
          <p:cNvSpPr/>
          <p:nvPr/>
        </p:nvSpPr>
        <p:spPr>
          <a:xfrm>
            <a:off x="7255328" y="4379577"/>
            <a:ext cx="3967843"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Stepping in</a:t>
            </a:r>
          </a:p>
        </p:txBody>
      </p:sp>
      <p:sp>
        <p:nvSpPr>
          <p:cNvPr id="12" name="Rounded Rectangle 11"/>
          <p:cNvSpPr/>
          <p:nvPr/>
        </p:nvSpPr>
        <p:spPr>
          <a:xfrm>
            <a:off x="4027713" y="5666516"/>
            <a:ext cx="4691744" cy="578880"/>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800" dirty="0">
                <a:sym typeface="Times New Roman"/>
              </a:rPr>
              <a:t>Taking on responsibilities</a:t>
            </a:r>
          </a:p>
        </p:txBody>
      </p:sp>
    </p:spTree>
    <p:extLst>
      <p:ext uri="{BB962C8B-B14F-4D97-AF65-F5344CB8AC3E}">
        <p14:creationId xmlns:p14="http://schemas.microsoft.com/office/powerpoint/2010/main" val="23526002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might it affect our pupils?</a:t>
            </a:r>
          </a:p>
        </p:txBody>
      </p:sp>
      <p:sp>
        <p:nvSpPr>
          <p:cNvPr id="5" name="Cloud 4"/>
          <p:cNvSpPr/>
          <p:nvPr/>
        </p:nvSpPr>
        <p:spPr>
          <a:xfrm>
            <a:off x="10122126" y="1416961"/>
            <a:ext cx="3093149" cy="1264976"/>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Arial" panose="020B0604020202020204" pitchFamily="34" charset="0"/>
                <a:cs typeface="Arial" panose="020B0604020202020204" pitchFamily="34" charset="0"/>
              </a:rPr>
              <a:t>Low self-esteem</a:t>
            </a:r>
          </a:p>
        </p:txBody>
      </p:sp>
      <p:sp>
        <p:nvSpPr>
          <p:cNvPr id="6" name="Cloud 5"/>
          <p:cNvSpPr/>
          <p:nvPr/>
        </p:nvSpPr>
        <p:spPr>
          <a:xfrm>
            <a:off x="3420897" y="1620396"/>
            <a:ext cx="3461658" cy="1264976"/>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Increased anxiety</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
        <p:nvSpPr>
          <p:cNvPr id="7" name="Cloud 6"/>
          <p:cNvSpPr/>
          <p:nvPr/>
        </p:nvSpPr>
        <p:spPr>
          <a:xfrm>
            <a:off x="6453450" y="2465146"/>
            <a:ext cx="3461658" cy="1827190"/>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Difficulties dealing with failure</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
        <p:nvSpPr>
          <p:cNvPr id="8" name="Cloud 7"/>
          <p:cNvSpPr/>
          <p:nvPr/>
        </p:nvSpPr>
        <p:spPr>
          <a:xfrm>
            <a:off x="150109" y="3056538"/>
            <a:ext cx="3878146" cy="1264976"/>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Underdeveloped life skills</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
        <p:nvSpPr>
          <p:cNvPr id="9" name="Cloud 8"/>
          <p:cNvSpPr/>
          <p:nvPr/>
        </p:nvSpPr>
        <p:spPr>
          <a:xfrm>
            <a:off x="5577562" y="4954002"/>
            <a:ext cx="3461658" cy="1827190"/>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Difficulties dealing with disappointment</a:t>
            </a:r>
            <a:endParaRPr lang="en-GB" sz="2400" dirty="0"/>
          </a:p>
        </p:txBody>
      </p:sp>
      <p:sp>
        <p:nvSpPr>
          <p:cNvPr id="10" name="Cloud 9"/>
          <p:cNvSpPr/>
          <p:nvPr/>
        </p:nvSpPr>
        <p:spPr>
          <a:xfrm>
            <a:off x="195470" y="1108142"/>
            <a:ext cx="2845269" cy="1264976"/>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Poor coping skills</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
        <p:nvSpPr>
          <p:cNvPr id="11" name="Cloud 10"/>
          <p:cNvSpPr/>
          <p:nvPr/>
        </p:nvSpPr>
        <p:spPr>
          <a:xfrm>
            <a:off x="1968778" y="4321514"/>
            <a:ext cx="3461658" cy="1827190"/>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Arial" panose="020B0604020202020204" pitchFamily="34" charset="0"/>
                <a:cs typeface="Arial" panose="020B0604020202020204" pitchFamily="34" charset="0"/>
              </a:rPr>
              <a:t>Lower academic performance</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
        <p:nvSpPr>
          <p:cNvPr id="12" name="Cloud 11"/>
          <p:cNvSpPr/>
          <p:nvPr/>
        </p:nvSpPr>
        <p:spPr>
          <a:xfrm>
            <a:off x="9306130" y="4005270"/>
            <a:ext cx="3461658" cy="1264976"/>
          </a:xfrm>
          <a:prstGeom prst="cloud">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001D35"/>
                </a:solidFill>
                <a:latin typeface="Google Sans"/>
              </a:rPr>
              <a:t>Poor self confidence</a:t>
            </a:r>
            <a:endParaRPr kumimoji="0" lang="en-GB" sz="2400" b="0" i="0" u="none" strike="noStrike" cap="none" spc="0" normalizeH="0" baseline="0" dirty="0">
              <a:ln>
                <a:noFill/>
              </a:ln>
              <a:solidFill>
                <a:srgbClr val="3E3F3E"/>
              </a:solidFill>
              <a:effectLst/>
              <a:uFillTx/>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298383468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should we do?</a:t>
            </a:r>
          </a:p>
        </p:txBody>
      </p:sp>
      <p:sp>
        <p:nvSpPr>
          <p:cNvPr id="3" name="Rounded Rectangle 2"/>
          <p:cNvSpPr/>
          <p:nvPr/>
        </p:nvSpPr>
        <p:spPr>
          <a:xfrm>
            <a:off x="671989" y="1508541"/>
            <a:ext cx="3429000"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Build self esteem</a:t>
            </a:r>
          </a:p>
        </p:txBody>
      </p:sp>
      <p:sp>
        <p:nvSpPr>
          <p:cNvPr id="12" name="Rounded Rectangle 11"/>
          <p:cNvSpPr/>
          <p:nvPr/>
        </p:nvSpPr>
        <p:spPr>
          <a:xfrm>
            <a:off x="492374" y="3329758"/>
            <a:ext cx="4686300" cy="1328021"/>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Teach how to make their own decisions and give opportunities to do this</a:t>
            </a:r>
          </a:p>
        </p:txBody>
      </p:sp>
      <p:sp>
        <p:nvSpPr>
          <p:cNvPr id="13" name="Rounded Rectangle 12"/>
          <p:cNvSpPr/>
          <p:nvPr/>
        </p:nvSpPr>
        <p:spPr>
          <a:xfrm>
            <a:off x="7810501" y="1965947"/>
            <a:ext cx="4686300"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Teach and give responsibilities</a:t>
            </a:r>
          </a:p>
        </p:txBody>
      </p:sp>
      <p:sp>
        <p:nvSpPr>
          <p:cNvPr id="14" name="Rounded Rectangle 13"/>
          <p:cNvSpPr/>
          <p:nvPr/>
        </p:nvSpPr>
        <p:spPr>
          <a:xfrm>
            <a:off x="4073776" y="2495278"/>
            <a:ext cx="3505199"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Offer choices</a:t>
            </a:r>
          </a:p>
        </p:txBody>
      </p:sp>
      <p:sp>
        <p:nvSpPr>
          <p:cNvPr id="15" name="Rounded Rectangle 14"/>
          <p:cNvSpPr/>
          <p:nvPr/>
        </p:nvSpPr>
        <p:spPr>
          <a:xfrm>
            <a:off x="8081488" y="3331897"/>
            <a:ext cx="4686300" cy="919398"/>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Give opportunities to talk about and understand experiences</a:t>
            </a:r>
          </a:p>
        </p:txBody>
      </p:sp>
      <p:sp>
        <p:nvSpPr>
          <p:cNvPr id="16" name="Rounded Rectangle 15"/>
          <p:cNvSpPr/>
          <p:nvPr/>
        </p:nvSpPr>
        <p:spPr>
          <a:xfrm>
            <a:off x="2503307" y="6095927"/>
            <a:ext cx="4686300"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Discuss with the DSL</a:t>
            </a:r>
          </a:p>
        </p:txBody>
      </p:sp>
      <p:sp>
        <p:nvSpPr>
          <p:cNvPr id="17" name="Rounded Rectangle 16"/>
          <p:cNvSpPr/>
          <p:nvPr/>
        </p:nvSpPr>
        <p:spPr>
          <a:xfrm>
            <a:off x="5235825" y="4787217"/>
            <a:ext cx="4686300" cy="919398"/>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Teach about and model healthy relationships</a:t>
            </a:r>
          </a:p>
        </p:txBody>
      </p:sp>
    </p:spTree>
    <p:extLst>
      <p:ext uri="{BB962C8B-B14F-4D97-AF65-F5344CB8AC3E}">
        <p14:creationId xmlns:p14="http://schemas.microsoft.com/office/powerpoint/2010/main" val="8810157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115F5-C9DD-40F0-3E8D-89C9F80E63E5}"/>
              </a:ext>
            </a:extLst>
          </p:cNvPr>
          <p:cNvSpPr>
            <a:spLocks noGrp="1"/>
          </p:cNvSpPr>
          <p:nvPr>
            <p:ph type="title"/>
          </p:nvPr>
        </p:nvSpPr>
        <p:spPr/>
        <p:txBody>
          <a:bodyPr/>
          <a:lstStyle/>
          <a:p>
            <a:r>
              <a:rPr lang="en-GB" dirty="0"/>
              <a:t>Safeguarding CPD Autumn Term 2024</a:t>
            </a:r>
          </a:p>
        </p:txBody>
      </p:sp>
      <p:sp>
        <p:nvSpPr>
          <p:cNvPr id="3" name="Text Placeholder 2">
            <a:extLst>
              <a:ext uri="{FF2B5EF4-FFF2-40B4-BE49-F238E27FC236}">
                <a16:creationId xmlns:a16="http://schemas.microsoft.com/office/drawing/2014/main" id="{84D100B4-FD8B-6055-9570-FE2F0CB1CB44}"/>
              </a:ext>
            </a:extLst>
          </p:cNvPr>
          <p:cNvSpPr>
            <a:spLocks noGrp="1"/>
          </p:cNvSpPr>
          <p:nvPr>
            <p:ph type="body" idx="1"/>
          </p:nvPr>
        </p:nvSpPr>
        <p:spPr>
          <a:xfrm>
            <a:off x="671988" y="1475909"/>
            <a:ext cx="12095799" cy="5060358"/>
          </a:xfrm>
        </p:spPr>
        <p:txBody>
          <a:bodyPr>
            <a:normAutofit/>
          </a:bodyPr>
          <a:lstStyle/>
          <a:p>
            <a:pPr marL="0" indent="0" defTabSz="868680">
              <a:spcBef>
                <a:spcPts val="0"/>
              </a:spcBef>
              <a:buSzTx/>
              <a:buNone/>
              <a:defRPr sz="3040" b="1">
                <a:solidFill>
                  <a:schemeClr val="accent6"/>
                </a:solidFill>
              </a:defRPr>
            </a:pPr>
            <a:r>
              <a:rPr lang="en-GB" dirty="0"/>
              <a:t>Our objectives are to:</a:t>
            </a:r>
          </a:p>
          <a:p>
            <a:pPr marL="359077" indent="-359077" defTabSz="868680">
              <a:buClr>
                <a:schemeClr val="accent6"/>
              </a:buClr>
              <a:buSzPts val="3000"/>
              <a:buChar char="●"/>
              <a:defRPr sz="3040">
                <a:solidFill>
                  <a:schemeClr val="accent6"/>
                </a:solidFill>
              </a:defRPr>
            </a:pPr>
            <a:endParaRPr lang="en-GB" dirty="0"/>
          </a:p>
          <a:p>
            <a:pPr defTabSz="868680">
              <a:buClr>
                <a:schemeClr val="accent6"/>
              </a:buClr>
              <a:buSzPts val="3000"/>
              <a:defRPr sz="3040">
                <a:solidFill>
                  <a:schemeClr val="accent6"/>
                </a:solidFill>
              </a:defRPr>
            </a:pPr>
            <a:r>
              <a:rPr lang="en-GB" dirty="0"/>
              <a:t>Think about aspects of safeguarding that are prevalent, including what we might see and what we do about </a:t>
            </a:r>
            <a:r>
              <a:rPr lang="en-GB"/>
              <a:t>them:</a:t>
            </a:r>
          </a:p>
          <a:p>
            <a:pPr defTabSz="868680">
              <a:buClr>
                <a:schemeClr val="accent6"/>
              </a:buClr>
              <a:buSzPts val="3000"/>
              <a:defRPr sz="3040">
                <a:solidFill>
                  <a:schemeClr val="accent6"/>
                </a:solidFill>
              </a:defRPr>
            </a:pPr>
            <a:endParaRPr lang="en-GB" dirty="0"/>
          </a:p>
          <a:p>
            <a:pPr lvl="1" defTabSz="868680">
              <a:buClr>
                <a:schemeClr val="accent6"/>
              </a:buClr>
              <a:buSzPts val="3000"/>
              <a:buFont typeface="Wingdings" pitchFamily="2" charset="2"/>
              <a:buChar char="q"/>
              <a:defRPr sz="3040">
                <a:solidFill>
                  <a:schemeClr val="accent6"/>
                </a:solidFill>
              </a:defRPr>
            </a:pPr>
            <a:r>
              <a:rPr lang="en-GB" dirty="0"/>
              <a:t>Domestic Abuse</a:t>
            </a:r>
          </a:p>
          <a:p>
            <a:pPr lvl="1" defTabSz="868680">
              <a:buClr>
                <a:schemeClr val="accent6"/>
              </a:buClr>
              <a:buSzPts val="3000"/>
              <a:buFont typeface="Wingdings" pitchFamily="2" charset="2"/>
              <a:buChar char="q"/>
              <a:defRPr sz="3040">
                <a:solidFill>
                  <a:schemeClr val="accent6"/>
                </a:solidFill>
              </a:defRPr>
            </a:pPr>
            <a:r>
              <a:rPr lang="en-GB" dirty="0"/>
              <a:t>Helicopter parenting</a:t>
            </a:r>
          </a:p>
          <a:p>
            <a:pPr lvl="1" defTabSz="868680">
              <a:buClr>
                <a:schemeClr val="accent6"/>
              </a:buClr>
              <a:buSzPts val="3000"/>
              <a:buFont typeface="Wingdings" pitchFamily="2" charset="2"/>
              <a:buChar char="q"/>
              <a:defRPr sz="3040">
                <a:solidFill>
                  <a:schemeClr val="accent6"/>
                </a:solidFill>
              </a:defRPr>
            </a:pPr>
            <a:r>
              <a:rPr lang="en-GB" dirty="0"/>
              <a:t>Bullying</a:t>
            </a:r>
          </a:p>
        </p:txBody>
      </p:sp>
    </p:spTree>
    <p:extLst>
      <p:ext uri="{BB962C8B-B14F-4D97-AF65-F5344CB8AC3E}">
        <p14:creationId xmlns:p14="http://schemas.microsoft.com/office/powerpoint/2010/main" val="354452001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Study</a:t>
            </a:r>
          </a:p>
        </p:txBody>
      </p:sp>
      <p:sp>
        <p:nvSpPr>
          <p:cNvPr id="4" name="Rounded Rectangle 3"/>
          <p:cNvSpPr/>
          <p:nvPr/>
        </p:nvSpPr>
        <p:spPr>
          <a:xfrm>
            <a:off x="785029" y="1352569"/>
            <a:ext cx="11869717" cy="1328021"/>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kumimoji="0" lang="en-GB" sz="2400" b="0" i="0" u="none" strike="noStrike" cap="none" spc="0" normalizeH="0" baseline="0" dirty="0">
                <a:ln>
                  <a:noFill/>
                </a:ln>
                <a:solidFill>
                  <a:srgbClr val="3E3F3E"/>
                </a:solidFill>
                <a:effectLst/>
                <a:uFillTx/>
                <a:latin typeface="Arial"/>
                <a:ea typeface="Arial"/>
                <a:cs typeface="Arial"/>
                <a:sym typeface="Arial"/>
              </a:rPr>
              <a:t>A parent</a:t>
            </a:r>
            <a:r>
              <a:rPr kumimoji="0" lang="en-GB" sz="2400" b="0" i="0" u="none" strike="noStrike" cap="none" spc="0" normalizeH="0" dirty="0">
                <a:ln>
                  <a:noFill/>
                </a:ln>
                <a:solidFill>
                  <a:srgbClr val="3E3F3E"/>
                </a:solidFill>
                <a:effectLst/>
                <a:uFillTx/>
                <a:latin typeface="Arial"/>
                <a:ea typeface="Arial"/>
                <a:cs typeface="Arial"/>
                <a:sym typeface="Arial"/>
              </a:rPr>
              <a:t> regularly arrives at school and helps their child out of their coat and suggests that they come into the classroom and help them unpac</a:t>
            </a:r>
            <a:r>
              <a:rPr lang="en-GB" sz="2400" dirty="0"/>
              <a:t>k their bag. The pupil is old enough to manage this for themselves.?</a:t>
            </a:r>
            <a:endParaRPr kumimoji="0" lang="en-GB" sz="2400" b="0" i="0" u="none" strike="noStrike" cap="none" spc="0" normalizeH="0" baseline="0" dirty="0">
              <a:ln>
                <a:noFill/>
              </a:ln>
              <a:solidFill>
                <a:srgbClr val="3E3F3E"/>
              </a:solidFill>
              <a:effectLst/>
              <a:uFillTx/>
              <a:latin typeface="Arial"/>
              <a:ea typeface="Arial"/>
              <a:cs typeface="Arial"/>
              <a:sym typeface="Arial"/>
            </a:endParaRPr>
          </a:p>
        </p:txBody>
      </p:sp>
      <p:sp>
        <p:nvSpPr>
          <p:cNvPr id="5" name="Rounded Rectangle 4"/>
          <p:cNvSpPr/>
          <p:nvPr/>
        </p:nvSpPr>
        <p:spPr>
          <a:xfrm>
            <a:off x="785028" y="2829798"/>
            <a:ext cx="11869717" cy="1328021"/>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kumimoji="0" lang="en-GB" sz="2400" b="0" i="0" u="none" strike="noStrike" cap="none" spc="0" normalizeH="0" baseline="0" dirty="0">
                <a:ln>
                  <a:noFill/>
                </a:ln>
                <a:solidFill>
                  <a:srgbClr val="3E3F3E"/>
                </a:solidFill>
                <a:effectLst/>
                <a:uFillTx/>
                <a:latin typeface="Arial"/>
                <a:ea typeface="Arial"/>
                <a:cs typeface="Arial"/>
                <a:sym typeface="Arial"/>
              </a:rPr>
              <a:t>After a while you notice that the pupil</a:t>
            </a:r>
            <a:r>
              <a:rPr kumimoji="0" lang="en-GB" sz="2400" b="0" i="0" u="none" strike="noStrike" cap="none" spc="0" normalizeH="0" dirty="0">
                <a:ln>
                  <a:noFill/>
                </a:ln>
                <a:solidFill>
                  <a:srgbClr val="3E3F3E"/>
                </a:solidFill>
                <a:effectLst/>
                <a:uFillTx/>
                <a:latin typeface="Arial"/>
                <a:ea typeface="Arial"/>
                <a:cs typeface="Arial"/>
                <a:sym typeface="Arial"/>
              </a:rPr>
              <a:t> has difficulty getting started with learning and often asks for support with the tasks that they should be able to manage independently.</a:t>
            </a:r>
            <a:endParaRPr kumimoji="0" lang="en-GB" sz="2400" b="0" i="0" u="none" strike="noStrike" cap="none" spc="0" normalizeH="0" baseline="0" dirty="0">
              <a:ln>
                <a:noFill/>
              </a:ln>
              <a:solidFill>
                <a:srgbClr val="3E3F3E"/>
              </a:solidFill>
              <a:effectLst/>
              <a:uFillTx/>
              <a:latin typeface="Arial"/>
              <a:ea typeface="Arial"/>
              <a:cs typeface="Arial"/>
              <a:sym typeface="Arial"/>
            </a:endParaRPr>
          </a:p>
        </p:txBody>
      </p:sp>
      <p:sp>
        <p:nvSpPr>
          <p:cNvPr id="7" name="Rounded Rectangle 6"/>
          <p:cNvSpPr/>
          <p:nvPr/>
        </p:nvSpPr>
        <p:spPr>
          <a:xfrm>
            <a:off x="785029" y="4410470"/>
            <a:ext cx="11869717" cy="1736643"/>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T</a:t>
            </a:r>
            <a:r>
              <a:rPr kumimoji="0" lang="en-GB" sz="2400" b="0" i="0" u="none" strike="noStrike" cap="none" spc="0" normalizeH="0" baseline="0" dirty="0">
                <a:ln>
                  <a:noFill/>
                </a:ln>
                <a:solidFill>
                  <a:srgbClr val="3E3F3E"/>
                </a:solidFill>
                <a:effectLst/>
                <a:uFillTx/>
                <a:latin typeface="Arial"/>
                <a:ea typeface="Arial"/>
                <a:cs typeface="Arial"/>
                <a:sym typeface="Arial"/>
              </a:rPr>
              <a:t>he class teacher asks</a:t>
            </a:r>
            <a:r>
              <a:rPr kumimoji="0" lang="en-GB" sz="2400" b="0" i="0" u="none" strike="noStrike" cap="none" spc="0" normalizeH="0" dirty="0">
                <a:ln>
                  <a:noFill/>
                </a:ln>
                <a:solidFill>
                  <a:srgbClr val="3E3F3E"/>
                </a:solidFill>
                <a:effectLst/>
                <a:uFillTx/>
                <a:latin typeface="Arial"/>
                <a:ea typeface="Arial"/>
                <a:cs typeface="Arial"/>
                <a:sym typeface="Arial"/>
              </a:rPr>
              <a:t> the child how they can build their ability to do things for themselves in learning and </a:t>
            </a:r>
            <a:r>
              <a:rPr lang="en-GB" sz="2400" dirty="0"/>
              <a:t>as part of the conversation inquires about what they do for themselves at home – the pupil says that their parent does everything for them at home.  What do you think? What would you do next?</a:t>
            </a:r>
            <a:endParaRPr kumimoji="0" lang="en-GB" sz="2400" b="0" i="0" u="none" strike="noStrike" cap="none" spc="0" normalizeH="0" baseline="0" dirty="0">
              <a:ln>
                <a:noFill/>
              </a:ln>
              <a:solidFill>
                <a:srgbClr val="3E3F3E"/>
              </a:solidFill>
              <a:effectLst/>
              <a:uFillTx/>
              <a:latin typeface="Arial"/>
              <a:ea typeface="Arial"/>
              <a:cs typeface="Arial"/>
              <a:sym typeface="Arial"/>
            </a:endParaRPr>
          </a:p>
        </p:txBody>
      </p:sp>
    </p:spTree>
    <p:extLst>
      <p:ext uri="{BB962C8B-B14F-4D97-AF65-F5344CB8AC3E}">
        <p14:creationId xmlns:p14="http://schemas.microsoft.com/office/powerpoint/2010/main" val="39968599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Bullying</a:t>
            </a:r>
          </a:p>
        </p:txBody>
      </p:sp>
      <p:sp>
        <p:nvSpPr>
          <p:cNvPr id="4" name="Rounded Rectangle 3"/>
          <p:cNvSpPr/>
          <p:nvPr/>
        </p:nvSpPr>
        <p:spPr>
          <a:xfrm>
            <a:off x="3575958" y="1946402"/>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is Bullying?</a:t>
            </a:r>
          </a:p>
        </p:txBody>
      </p:sp>
      <p:sp>
        <p:nvSpPr>
          <p:cNvPr id="5" name="Rounded Rectangle 4"/>
          <p:cNvSpPr/>
          <p:nvPr/>
        </p:nvSpPr>
        <p:spPr>
          <a:xfrm>
            <a:off x="3575958" y="2736974"/>
            <a:ext cx="5698671" cy="119181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How does it affect children and young people?</a:t>
            </a:r>
          </a:p>
        </p:txBody>
      </p:sp>
      <p:sp>
        <p:nvSpPr>
          <p:cNvPr id="7" name="Rounded Rectangle 6"/>
          <p:cNvSpPr/>
          <p:nvPr/>
        </p:nvSpPr>
        <p:spPr>
          <a:xfrm>
            <a:off x="3575958" y="4213395"/>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might we see?</a:t>
            </a:r>
          </a:p>
        </p:txBody>
      </p:sp>
      <p:sp>
        <p:nvSpPr>
          <p:cNvPr id="8" name="Rounded Rectangle 7"/>
          <p:cNvSpPr/>
          <p:nvPr/>
        </p:nvSpPr>
        <p:spPr>
          <a:xfrm>
            <a:off x="3575956" y="5222576"/>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should we do?</a:t>
            </a:r>
          </a:p>
        </p:txBody>
      </p:sp>
    </p:spTree>
    <p:extLst>
      <p:ext uri="{BB962C8B-B14F-4D97-AF65-F5344CB8AC3E}">
        <p14:creationId xmlns:p14="http://schemas.microsoft.com/office/powerpoint/2010/main" val="35363589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Bullying</a:t>
            </a:r>
          </a:p>
        </p:txBody>
      </p:sp>
      <p:sp>
        <p:nvSpPr>
          <p:cNvPr id="4" name="Rounded Rectangle 3"/>
          <p:cNvSpPr/>
          <p:nvPr/>
        </p:nvSpPr>
        <p:spPr>
          <a:xfrm>
            <a:off x="531359" y="1269310"/>
            <a:ext cx="12377057" cy="5005623"/>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latin typeface="Arial" panose="020B0604020202020204" pitchFamily="34" charset="0"/>
                <a:cs typeface="Arial" panose="020B0604020202020204" pitchFamily="34" charset="0"/>
              </a:rPr>
              <a:t>Bullying can be summed up by a combination of the following:</a:t>
            </a:r>
          </a:p>
          <a:p>
            <a:r>
              <a:rPr lang="en-GB" sz="3200" dirty="0">
                <a:solidFill>
                  <a:srgbClr val="FFFFFF"/>
                </a:solidFill>
                <a:latin typeface="Arial" panose="020B0604020202020204" pitchFamily="34" charset="0"/>
                <a:cs typeface="Arial" panose="020B0604020202020204" pitchFamily="34" charset="0"/>
              </a:rPr>
              <a:t>Occurring when an individual is repeatedly exposed to intentional negative actions by another person(s), creating an imbalance in power between the perpetrator and victim. </a:t>
            </a:r>
            <a:r>
              <a:rPr lang="en-GB" sz="2000" dirty="0">
                <a:solidFill>
                  <a:srgbClr val="FFFFFF"/>
                </a:solidFill>
                <a:latin typeface="Arial" panose="020B0604020202020204" pitchFamily="34" charset="0"/>
                <a:cs typeface="Arial" panose="020B0604020202020204" pitchFamily="34" charset="0"/>
              </a:rPr>
              <a:t>(</a:t>
            </a:r>
            <a:r>
              <a:rPr lang="en-GB" sz="2000" dirty="0" err="1">
                <a:solidFill>
                  <a:srgbClr val="FFFFFF"/>
                </a:solidFill>
                <a:latin typeface="Arial" panose="020B0604020202020204" pitchFamily="34" charset="0"/>
                <a:cs typeface="Arial" panose="020B0604020202020204" pitchFamily="34" charset="0"/>
              </a:rPr>
              <a:t>attr</a:t>
            </a:r>
            <a:r>
              <a:rPr lang="en-GB" sz="2000" dirty="0">
                <a:solidFill>
                  <a:srgbClr val="FFFFFF"/>
                </a:solidFill>
                <a:latin typeface="Arial" panose="020B0604020202020204" pitchFamily="34" charset="0"/>
                <a:cs typeface="Arial" panose="020B0604020202020204" pitchFamily="34" charset="0"/>
              </a:rPr>
              <a:t>. </a:t>
            </a:r>
            <a:r>
              <a:rPr lang="en-GB" sz="2000" dirty="0" err="1">
                <a:solidFill>
                  <a:srgbClr val="FFFFFF"/>
                </a:solidFill>
                <a:latin typeface="Arial" panose="020B0604020202020204" pitchFamily="34" charset="0"/>
                <a:cs typeface="Arial" panose="020B0604020202020204" pitchFamily="34" charset="0"/>
              </a:rPr>
              <a:t>Olweus</a:t>
            </a:r>
            <a:r>
              <a:rPr lang="en-GB" sz="2000" dirty="0">
                <a:solidFill>
                  <a:srgbClr val="FFFFFF"/>
                </a:solidFill>
                <a:latin typeface="Arial" panose="020B0604020202020204" pitchFamily="34" charset="0"/>
                <a:cs typeface="Arial" panose="020B0604020202020204" pitchFamily="34" charset="0"/>
              </a:rPr>
              <a:t>)</a:t>
            </a:r>
          </a:p>
          <a:p>
            <a:endParaRPr lang="en-GB" sz="3200" dirty="0">
              <a:solidFill>
                <a:srgbClr val="FFFFFF"/>
              </a:solidFill>
              <a:latin typeface="Arial" panose="020B0604020202020204" pitchFamily="34" charset="0"/>
              <a:cs typeface="Arial" panose="020B0604020202020204" pitchFamily="34" charset="0"/>
            </a:endParaRPr>
          </a:p>
          <a:p>
            <a:r>
              <a:rPr lang="en-GB" sz="3200" dirty="0">
                <a:solidFill>
                  <a:srgbClr val="FFFFFF"/>
                </a:solidFill>
                <a:latin typeface="Arial" panose="020B0604020202020204" pitchFamily="34" charset="0"/>
                <a:cs typeface="Arial" panose="020B0604020202020204" pitchFamily="34" charset="0"/>
              </a:rPr>
              <a:t>Repeated behaviour which is intended to hurt someone either emotionally or physically, and is often aimed at certain people because of their race, religion, gender or sexual orientation or any other aspect such as appearance or disability. </a:t>
            </a:r>
            <a:r>
              <a:rPr lang="en-GB" sz="2000" dirty="0">
                <a:solidFill>
                  <a:srgbClr val="FFFFFF"/>
                </a:solidFill>
                <a:latin typeface="Arial" panose="020B0604020202020204" pitchFamily="34" charset="0"/>
                <a:cs typeface="Arial" panose="020B0604020202020204" pitchFamily="34" charset="0"/>
              </a:rPr>
              <a:t>(</a:t>
            </a:r>
            <a:r>
              <a:rPr lang="en-GB" sz="2000" dirty="0" err="1">
                <a:solidFill>
                  <a:srgbClr val="FFFFFF"/>
                </a:solidFill>
                <a:latin typeface="Arial" panose="020B0604020202020204" pitchFamily="34" charset="0"/>
                <a:cs typeface="Arial" panose="020B0604020202020204" pitchFamily="34" charset="0"/>
              </a:rPr>
              <a:t>BullyingUK</a:t>
            </a:r>
            <a:r>
              <a:rPr lang="en-GB" sz="2000" dirty="0">
                <a:solidFill>
                  <a:srgbClr val="FFFFFF"/>
                </a:solidFill>
                <a:latin typeface="Arial" panose="020B0604020202020204" pitchFamily="34" charset="0"/>
                <a:cs typeface="Arial" panose="020B0604020202020204" pitchFamily="34" charset="0"/>
              </a:rPr>
              <a:t>, 2021)</a:t>
            </a:r>
          </a:p>
        </p:txBody>
      </p:sp>
    </p:spTree>
    <p:extLst>
      <p:ext uri="{BB962C8B-B14F-4D97-AF65-F5344CB8AC3E}">
        <p14:creationId xmlns:p14="http://schemas.microsoft.com/office/powerpoint/2010/main" val="277106840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Bullying can be….</a:t>
            </a:r>
          </a:p>
        </p:txBody>
      </p:sp>
      <p:sp>
        <p:nvSpPr>
          <p:cNvPr id="4" name="Oval 3"/>
          <p:cNvSpPr/>
          <p:nvPr/>
        </p:nvSpPr>
        <p:spPr>
          <a:xfrm>
            <a:off x="522515" y="1651608"/>
            <a:ext cx="4392385" cy="649185"/>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400" dirty="0"/>
              <a:t>physical assault</a:t>
            </a:r>
          </a:p>
        </p:txBody>
      </p:sp>
      <p:sp>
        <p:nvSpPr>
          <p:cNvPr id="5" name="Oval 4"/>
          <p:cNvSpPr/>
          <p:nvPr/>
        </p:nvSpPr>
        <p:spPr>
          <a:xfrm>
            <a:off x="6268130" y="4225322"/>
            <a:ext cx="4392385" cy="649185"/>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400" dirty="0"/>
              <a:t>name calling</a:t>
            </a:r>
          </a:p>
        </p:txBody>
      </p:sp>
      <p:sp>
        <p:nvSpPr>
          <p:cNvPr id="6" name="Oval 5"/>
          <p:cNvSpPr/>
          <p:nvPr/>
        </p:nvSpPr>
        <p:spPr>
          <a:xfrm>
            <a:off x="4071937" y="3339160"/>
            <a:ext cx="5170034" cy="649185"/>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400" dirty="0"/>
              <a:t>threatening behaviour </a:t>
            </a:r>
          </a:p>
        </p:txBody>
      </p:sp>
      <p:sp>
        <p:nvSpPr>
          <p:cNvPr id="7" name="Oval 6"/>
          <p:cNvSpPr/>
          <p:nvPr/>
        </p:nvSpPr>
        <p:spPr>
          <a:xfrm>
            <a:off x="1875745" y="2548954"/>
            <a:ext cx="4392385" cy="649185"/>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400" dirty="0"/>
              <a:t>social bullying</a:t>
            </a:r>
          </a:p>
        </p:txBody>
      </p:sp>
      <p:sp>
        <p:nvSpPr>
          <p:cNvPr id="8" name="Oval 7"/>
          <p:cNvSpPr/>
          <p:nvPr/>
        </p:nvSpPr>
        <p:spPr>
          <a:xfrm>
            <a:off x="8388800" y="5197297"/>
            <a:ext cx="4392385" cy="649185"/>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r>
              <a:rPr lang="en-GB" sz="2400" dirty="0"/>
              <a:t>cyberbullying</a:t>
            </a:r>
          </a:p>
        </p:txBody>
      </p:sp>
    </p:spTree>
    <p:extLst>
      <p:ext uri="{BB962C8B-B14F-4D97-AF65-F5344CB8AC3E}">
        <p14:creationId xmlns:p14="http://schemas.microsoft.com/office/powerpoint/2010/main" val="14803931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657" y="3122236"/>
            <a:ext cx="8948057" cy="1256149"/>
          </a:xfrm>
        </p:spPr>
        <p:txBody>
          <a:bodyPr/>
          <a:lstStyle/>
          <a:p>
            <a:r>
              <a:rPr lang="en-GB" dirty="0"/>
              <a:t>How does Bullying affect Children?</a:t>
            </a:r>
          </a:p>
        </p:txBody>
      </p:sp>
      <p:sp>
        <p:nvSpPr>
          <p:cNvPr id="4" name="Oval 3"/>
          <p:cNvSpPr/>
          <p:nvPr/>
        </p:nvSpPr>
        <p:spPr>
          <a:xfrm>
            <a:off x="3480706" y="1331198"/>
            <a:ext cx="1975758" cy="995419"/>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School phobia</a:t>
            </a:r>
          </a:p>
        </p:txBody>
      </p:sp>
      <p:sp>
        <p:nvSpPr>
          <p:cNvPr id="5" name="Oval 4"/>
          <p:cNvSpPr/>
          <p:nvPr/>
        </p:nvSpPr>
        <p:spPr>
          <a:xfrm>
            <a:off x="9974036" y="4356746"/>
            <a:ext cx="1975758" cy="562627"/>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Self-harm</a:t>
            </a:r>
          </a:p>
        </p:txBody>
      </p:sp>
      <p:sp>
        <p:nvSpPr>
          <p:cNvPr id="6" name="Oval 5"/>
          <p:cNvSpPr/>
          <p:nvPr/>
        </p:nvSpPr>
        <p:spPr>
          <a:xfrm>
            <a:off x="7375071" y="1214777"/>
            <a:ext cx="1975758" cy="995419"/>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Low self-esteem</a:t>
            </a:r>
          </a:p>
        </p:txBody>
      </p:sp>
      <p:sp>
        <p:nvSpPr>
          <p:cNvPr id="7" name="Oval 6"/>
          <p:cNvSpPr/>
          <p:nvPr/>
        </p:nvSpPr>
        <p:spPr>
          <a:xfrm>
            <a:off x="10570028" y="2210196"/>
            <a:ext cx="1975758" cy="562627"/>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Anxiety</a:t>
            </a:r>
          </a:p>
        </p:txBody>
      </p:sp>
      <p:sp>
        <p:nvSpPr>
          <p:cNvPr id="8" name="Oval 7"/>
          <p:cNvSpPr/>
          <p:nvPr/>
        </p:nvSpPr>
        <p:spPr>
          <a:xfrm>
            <a:off x="1205592" y="4438261"/>
            <a:ext cx="1975758" cy="562627"/>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Depression</a:t>
            </a:r>
          </a:p>
        </p:txBody>
      </p:sp>
      <p:sp>
        <p:nvSpPr>
          <p:cNvPr id="9" name="Oval 8"/>
          <p:cNvSpPr/>
          <p:nvPr/>
        </p:nvSpPr>
        <p:spPr>
          <a:xfrm>
            <a:off x="3543300" y="5000888"/>
            <a:ext cx="2563587" cy="1384932"/>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000" dirty="0"/>
              <a:t>Substance misuse</a:t>
            </a:r>
          </a:p>
          <a:p>
            <a:pPr lvl="0"/>
            <a:endParaRPr lang="en-GB" dirty="0"/>
          </a:p>
        </p:txBody>
      </p:sp>
      <p:sp>
        <p:nvSpPr>
          <p:cNvPr id="11" name="Oval 10"/>
          <p:cNvSpPr/>
          <p:nvPr/>
        </p:nvSpPr>
        <p:spPr>
          <a:xfrm>
            <a:off x="7010399" y="5398597"/>
            <a:ext cx="1975758" cy="562627"/>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Suicide</a:t>
            </a:r>
            <a:r>
              <a:rPr lang="en-GB" dirty="0"/>
              <a:t> </a:t>
            </a:r>
          </a:p>
        </p:txBody>
      </p:sp>
      <p:sp>
        <p:nvSpPr>
          <p:cNvPr id="13" name="Oval 12"/>
          <p:cNvSpPr/>
          <p:nvPr/>
        </p:nvSpPr>
        <p:spPr>
          <a:xfrm>
            <a:off x="342899" y="2326617"/>
            <a:ext cx="1975758" cy="562627"/>
          </a:xfrm>
          <a:prstGeom prst="ellipse">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lvl="0" algn="ctr"/>
            <a:r>
              <a:rPr lang="en-GB" sz="2000" dirty="0"/>
              <a:t>Isolation</a:t>
            </a:r>
          </a:p>
        </p:txBody>
      </p:sp>
      <p:cxnSp>
        <p:nvCxnSpPr>
          <p:cNvPr id="15" name="Straight Arrow Connector 14"/>
          <p:cNvCxnSpPr/>
          <p:nvPr/>
        </p:nvCxnSpPr>
        <p:spPr>
          <a:xfrm flipH="1" flipV="1">
            <a:off x="4818288" y="2340535"/>
            <a:ext cx="847726" cy="781701"/>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Straight Arrow Connector 17"/>
          <p:cNvCxnSpPr/>
          <p:nvPr/>
        </p:nvCxnSpPr>
        <p:spPr>
          <a:xfrm flipV="1">
            <a:off x="7388678" y="2247167"/>
            <a:ext cx="454479" cy="815193"/>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Straight Arrow Connector 20"/>
          <p:cNvCxnSpPr/>
          <p:nvPr/>
        </p:nvCxnSpPr>
        <p:spPr>
          <a:xfrm flipH="1" flipV="1">
            <a:off x="2369002" y="2624868"/>
            <a:ext cx="1415824" cy="648034"/>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3" name="Straight Arrow Connector 22"/>
          <p:cNvCxnSpPr/>
          <p:nvPr/>
        </p:nvCxnSpPr>
        <p:spPr>
          <a:xfrm flipV="1">
            <a:off x="9843407" y="2820189"/>
            <a:ext cx="726621" cy="401933"/>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5" name="Straight Arrow Connector 24"/>
          <p:cNvCxnSpPr/>
          <p:nvPr/>
        </p:nvCxnSpPr>
        <p:spPr>
          <a:xfrm flipH="1">
            <a:off x="3209243" y="3895405"/>
            <a:ext cx="1259342" cy="613320"/>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8" name="Straight Arrow Connector 27"/>
          <p:cNvCxnSpPr/>
          <p:nvPr/>
        </p:nvCxnSpPr>
        <p:spPr>
          <a:xfrm flipH="1">
            <a:off x="5456464" y="3887358"/>
            <a:ext cx="279501" cy="983190"/>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4" name="Straight Arrow Connector 33"/>
          <p:cNvCxnSpPr/>
          <p:nvPr/>
        </p:nvCxnSpPr>
        <p:spPr>
          <a:xfrm>
            <a:off x="7220522" y="3857979"/>
            <a:ext cx="771739" cy="1212721"/>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6" name="Straight Arrow Connector 35"/>
          <p:cNvCxnSpPr/>
          <p:nvPr/>
        </p:nvCxnSpPr>
        <p:spPr>
          <a:xfrm>
            <a:off x="9476818" y="3795226"/>
            <a:ext cx="933450" cy="502556"/>
          </a:xfrm>
          <a:prstGeom prst="straightConnector1">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5768171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1"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should we do?</a:t>
            </a:r>
          </a:p>
        </p:txBody>
      </p:sp>
      <p:sp>
        <p:nvSpPr>
          <p:cNvPr id="4" name="Cloud Callout 3"/>
          <p:cNvSpPr/>
          <p:nvPr/>
        </p:nvSpPr>
        <p:spPr>
          <a:xfrm>
            <a:off x="4980214" y="1518853"/>
            <a:ext cx="4552514" cy="1827190"/>
          </a:xfrm>
          <a:prstGeom prst="cloudCallout">
            <a:avLst>
              <a:gd name="adj1" fmla="val -22509"/>
              <a:gd name="adj2" fmla="val 74117"/>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Make sure any bullying behaviour is challenged and pupils are supported</a:t>
            </a:r>
            <a:r>
              <a:rPr kumimoji="0" lang="en-GB" sz="1800" b="0" i="0" u="none" strike="noStrike" cap="none" spc="0" normalizeH="0" dirty="0">
                <a:ln>
                  <a:noFill/>
                </a:ln>
                <a:solidFill>
                  <a:srgbClr val="3E3F3E"/>
                </a:solidFill>
                <a:effectLst/>
                <a:uFillTx/>
                <a:latin typeface="Arial"/>
                <a:ea typeface="Arial"/>
                <a:cs typeface="Arial"/>
                <a:sym typeface="Arial"/>
              </a:rPr>
              <a:t> to make change</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5" name="Cloud Callout 4"/>
          <p:cNvSpPr/>
          <p:nvPr/>
        </p:nvSpPr>
        <p:spPr>
          <a:xfrm>
            <a:off x="9996274" y="816088"/>
            <a:ext cx="2922814" cy="1405530"/>
          </a:xfrm>
          <a:prstGeom prst="cloudCallout">
            <a:avLst>
              <a:gd name="adj1" fmla="val 21066"/>
              <a:gd name="adj2" fmla="val 733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Help</a:t>
            </a:r>
            <a:r>
              <a:rPr kumimoji="0" lang="en-GB" sz="1800" b="0" i="0" u="none" strike="noStrike" cap="none" spc="0" normalizeH="0" dirty="0">
                <a:ln>
                  <a:noFill/>
                </a:ln>
                <a:solidFill>
                  <a:srgbClr val="3E3F3E"/>
                </a:solidFill>
                <a:effectLst/>
                <a:uFillTx/>
                <a:latin typeface="Arial"/>
                <a:ea typeface="Arial"/>
                <a:cs typeface="Arial"/>
                <a:sym typeface="Arial"/>
              </a:rPr>
              <a:t> victims to understand that it is not their fault</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6" name="Cloud Callout 5"/>
          <p:cNvSpPr/>
          <p:nvPr/>
        </p:nvSpPr>
        <p:spPr>
          <a:xfrm>
            <a:off x="10429977" y="3435868"/>
            <a:ext cx="2541814" cy="2248849"/>
          </a:xfrm>
          <a:prstGeom prst="cloudCallout">
            <a:avLst>
              <a:gd name="adj1" fmla="val 32798"/>
              <a:gd name="adj2" fmla="val 733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Follow the Safeguarding policy and refer to the DSL if needed</a:t>
            </a:r>
          </a:p>
        </p:txBody>
      </p:sp>
      <p:sp>
        <p:nvSpPr>
          <p:cNvPr id="8" name="Cloud Callout 7"/>
          <p:cNvSpPr/>
          <p:nvPr/>
        </p:nvSpPr>
        <p:spPr>
          <a:xfrm>
            <a:off x="3716944" y="4479044"/>
            <a:ext cx="2922814" cy="1827190"/>
          </a:xfrm>
          <a:prstGeom prst="cloudCallout">
            <a:avLst>
              <a:gd name="adj1" fmla="val 14362"/>
              <a:gd name="adj2" fmla="val 71793"/>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Help pupils</a:t>
            </a:r>
            <a:r>
              <a:rPr kumimoji="0" lang="en-GB" sz="1800" b="0" i="0" u="none" strike="noStrike" cap="none" spc="0" normalizeH="0" dirty="0">
                <a:ln>
                  <a:noFill/>
                </a:ln>
                <a:solidFill>
                  <a:srgbClr val="3E3F3E"/>
                </a:solidFill>
                <a:effectLst/>
                <a:uFillTx/>
                <a:latin typeface="Arial"/>
                <a:ea typeface="Arial"/>
                <a:cs typeface="Arial"/>
                <a:sym typeface="Arial"/>
              </a:rPr>
              <a:t> to build positive relationships with each other</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9" name="Cloud Callout 8"/>
          <p:cNvSpPr/>
          <p:nvPr/>
        </p:nvSpPr>
        <p:spPr>
          <a:xfrm>
            <a:off x="7073460" y="3834983"/>
            <a:ext cx="2922814" cy="2248849"/>
          </a:xfrm>
          <a:prstGeom prst="cloudCallout">
            <a:avLst>
              <a:gd name="adj1" fmla="val 54586"/>
              <a:gd name="adj2" fmla="val 53060"/>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lang="en-GB" dirty="0"/>
              <a:t>Support restorative justice so that pupils can continue to co-exist in school</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10" name="Cloud Callout 9"/>
          <p:cNvSpPr/>
          <p:nvPr/>
        </p:nvSpPr>
        <p:spPr>
          <a:xfrm>
            <a:off x="805543" y="6210942"/>
            <a:ext cx="2922814" cy="562210"/>
          </a:xfrm>
          <a:prstGeom prst="cloudCallout">
            <a:avLst>
              <a:gd name="adj1" fmla="val -13012"/>
              <a:gd name="adj2" fmla="val 123491"/>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Build self esteem</a:t>
            </a:r>
          </a:p>
        </p:txBody>
      </p:sp>
      <p:sp>
        <p:nvSpPr>
          <p:cNvPr id="12" name="Cloud Callout 11"/>
          <p:cNvSpPr/>
          <p:nvPr/>
        </p:nvSpPr>
        <p:spPr>
          <a:xfrm>
            <a:off x="1243488" y="1273776"/>
            <a:ext cx="2922814" cy="1405530"/>
          </a:xfrm>
          <a:prstGeom prst="cloudCallout">
            <a:avLst>
              <a:gd name="adj1" fmla="val 14362"/>
              <a:gd name="adj2" fmla="val 71793"/>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Be a trusted adult for pupils</a:t>
            </a:r>
            <a:r>
              <a:rPr kumimoji="0" lang="en-GB" sz="1800" b="0" i="0" u="none" strike="noStrike" cap="none" spc="0" normalizeH="0" dirty="0">
                <a:ln>
                  <a:noFill/>
                </a:ln>
                <a:solidFill>
                  <a:srgbClr val="3E3F3E"/>
                </a:solidFill>
                <a:effectLst/>
                <a:uFillTx/>
                <a:latin typeface="Arial"/>
                <a:ea typeface="Arial"/>
                <a:cs typeface="Arial"/>
                <a:sym typeface="Arial"/>
              </a:rPr>
              <a:t> to talk to</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
        <p:nvSpPr>
          <p:cNvPr id="13" name="Cloud Callout 12"/>
          <p:cNvSpPr/>
          <p:nvPr/>
        </p:nvSpPr>
        <p:spPr>
          <a:xfrm>
            <a:off x="839902" y="3672503"/>
            <a:ext cx="2922814" cy="1405530"/>
          </a:xfrm>
          <a:prstGeom prst="cloudCallout">
            <a:avLst>
              <a:gd name="adj1" fmla="val -59940"/>
              <a:gd name="adj2" fmla="val 60176"/>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49123"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3E3F3E"/>
                </a:solidFill>
                <a:effectLst/>
                <a:uFillTx/>
                <a:latin typeface="Arial"/>
                <a:ea typeface="Arial"/>
                <a:cs typeface="Arial"/>
                <a:sym typeface="Arial"/>
              </a:rPr>
              <a:t>Ensure</a:t>
            </a:r>
            <a:r>
              <a:rPr kumimoji="0" lang="en-GB" sz="1800" b="0" i="0" u="none" strike="noStrike" cap="none" spc="0" normalizeH="0" dirty="0">
                <a:ln>
                  <a:noFill/>
                </a:ln>
                <a:solidFill>
                  <a:srgbClr val="3E3F3E"/>
                </a:solidFill>
                <a:effectLst/>
                <a:uFillTx/>
                <a:latin typeface="Arial"/>
                <a:ea typeface="Arial"/>
                <a:cs typeface="Arial"/>
                <a:sym typeface="Arial"/>
              </a:rPr>
              <a:t> school culture is strongly anti-bullying</a:t>
            </a:r>
            <a:endParaRPr kumimoji="0" lang="en-GB" sz="1800" b="0" i="0" u="none" strike="noStrike" cap="none" spc="0" normalizeH="0" baseline="0" dirty="0">
              <a:ln>
                <a:noFill/>
              </a:ln>
              <a:solidFill>
                <a:srgbClr val="3E3F3E"/>
              </a:solidFill>
              <a:effectLst/>
              <a:uFillTx/>
              <a:latin typeface="Arial"/>
              <a:ea typeface="Arial"/>
              <a:cs typeface="Arial"/>
              <a:sym typeface="Arial"/>
            </a:endParaRPr>
          </a:p>
        </p:txBody>
      </p:sp>
    </p:spTree>
    <p:extLst>
      <p:ext uri="{BB962C8B-B14F-4D97-AF65-F5344CB8AC3E}">
        <p14:creationId xmlns:p14="http://schemas.microsoft.com/office/powerpoint/2010/main" val="33124549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Study</a:t>
            </a:r>
          </a:p>
        </p:txBody>
      </p:sp>
      <p:sp>
        <p:nvSpPr>
          <p:cNvPr id="4" name="Rounded Rectangle 3"/>
          <p:cNvSpPr/>
          <p:nvPr/>
        </p:nvSpPr>
        <p:spPr>
          <a:xfrm>
            <a:off x="1633538" y="1287964"/>
            <a:ext cx="10172700" cy="3473289"/>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200" dirty="0"/>
              <a:t>Cyberbullying and physical bullying at the hands of her peers led to Megan self-harming, suffering from anxiety and not eating properly. </a:t>
            </a:r>
          </a:p>
          <a:p>
            <a:endParaRPr lang="en-GB" sz="2200" dirty="0"/>
          </a:p>
          <a:p>
            <a:r>
              <a:rPr lang="en-GB" sz="2200" dirty="0"/>
              <a:t>So when she moved secondary schools at the end of Year 9, aged 13, she thought it was a chance to start over again. She quickly made friends and was added to people’s social media accounts. But her whole world was turned upside down after a boy she had been messaging asked her to send a naked image of herself. Within 24 hours of sending the photo on Snapchat most of the school had seen it and she was being bullied as a result.</a:t>
            </a:r>
          </a:p>
        </p:txBody>
      </p:sp>
      <p:sp>
        <p:nvSpPr>
          <p:cNvPr id="5" name="Rectangle 4"/>
          <p:cNvSpPr/>
          <p:nvPr/>
        </p:nvSpPr>
        <p:spPr>
          <a:xfrm>
            <a:off x="1399722" y="6243200"/>
            <a:ext cx="7401378" cy="646331"/>
          </a:xfrm>
          <a:prstGeom prst="rect">
            <a:avLst/>
          </a:prstGeom>
        </p:spPr>
        <p:txBody>
          <a:bodyPr wrap="square">
            <a:spAutoFit/>
          </a:bodyPr>
          <a:lstStyle/>
          <a:p>
            <a:r>
              <a:rPr lang="en-GB" dirty="0">
                <a:hlinkClick r:id="rId2"/>
              </a:rPr>
              <a:t>https://hwb.gov.wales/api/storage/44228597-8b6a-414b-9302-d1a54a9ed431/nspcc-case-studies.pdf</a:t>
            </a:r>
            <a:endParaRPr lang="en-GB" dirty="0"/>
          </a:p>
        </p:txBody>
      </p:sp>
      <p:sp>
        <p:nvSpPr>
          <p:cNvPr id="6" name="Rounded Rectangle 5"/>
          <p:cNvSpPr/>
          <p:nvPr/>
        </p:nvSpPr>
        <p:spPr>
          <a:xfrm>
            <a:off x="1747838" y="4939274"/>
            <a:ext cx="10172700" cy="851295"/>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200" dirty="0"/>
              <a:t>How was Megan bullied and what do you think could have been done to prevent the bullying?</a:t>
            </a:r>
          </a:p>
        </p:txBody>
      </p:sp>
    </p:spTree>
    <p:extLst>
      <p:ext uri="{BB962C8B-B14F-4D97-AF65-F5344CB8AC3E}">
        <p14:creationId xmlns:p14="http://schemas.microsoft.com/office/powerpoint/2010/main" val="169719902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Looking after ourselves</a:t>
            </a:r>
          </a:p>
        </p:txBody>
      </p:sp>
      <p:sp>
        <p:nvSpPr>
          <p:cNvPr id="3" name="Text Placeholder 2"/>
          <p:cNvSpPr>
            <a:spLocks noGrp="1"/>
          </p:cNvSpPr>
          <p:nvPr>
            <p:ph type="body" idx="1"/>
          </p:nvPr>
        </p:nvSpPr>
        <p:spPr/>
        <p:txBody>
          <a:bodyPr/>
          <a:lstStyle/>
          <a:p>
            <a:pPr marL="0" indent="0">
              <a:buNone/>
            </a:pPr>
            <a:r>
              <a:rPr lang="en-GB" dirty="0"/>
              <a:t>Possibly the most important aspect of safeguarding is making sure that you look after yourself…</a:t>
            </a:r>
          </a:p>
          <a:p>
            <a:pPr marL="0" indent="0">
              <a:buNone/>
            </a:pPr>
            <a:r>
              <a:rPr lang="en-GB" dirty="0"/>
              <a:t>…if you don’t you cannot properly safeguard our children</a:t>
            </a:r>
          </a:p>
          <a:p>
            <a:pPr marL="0" indent="0">
              <a:buNone/>
            </a:pPr>
            <a:endParaRPr lang="en-GB" dirty="0"/>
          </a:p>
        </p:txBody>
      </p:sp>
    </p:spTree>
    <p:extLst>
      <p:ext uri="{BB962C8B-B14F-4D97-AF65-F5344CB8AC3E}">
        <p14:creationId xmlns:p14="http://schemas.microsoft.com/office/powerpoint/2010/main" val="279541376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of all…a reminder</a:t>
            </a:r>
          </a:p>
        </p:txBody>
      </p:sp>
      <p:sp>
        <p:nvSpPr>
          <p:cNvPr id="3" name="Text Placeholder 2"/>
          <p:cNvSpPr>
            <a:spLocks noGrp="1"/>
          </p:cNvSpPr>
          <p:nvPr>
            <p:ph type="body" idx="1"/>
          </p:nvPr>
        </p:nvSpPr>
        <p:spPr/>
        <p:txBody>
          <a:bodyPr/>
          <a:lstStyle/>
          <a:p>
            <a:r>
              <a:rPr lang="en-GB" dirty="0"/>
              <a:t>What is safeguarding</a:t>
            </a:r>
          </a:p>
          <a:p>
            <a:r>
              <a:rPr lang="en-GB" dirty="0"/>
              <a:t>What is child protection</a:t>
            </a:r>
          </a:p>
          <a:p>
            <a:r>
              <a:rPr lang="en-GB" dirty="0"/>
              <a:t>What are the categories of abuse and</a:t>
            </a:r>
          </a:p>
          <a:p>
            <a:r>
              <a:rPr lang="en-GB" dirty="0"/>
              <a:t>What should we do?</a:t>
            </a:r>
          </a:p>
        </p:txBody>
      </p:sp>
    </p:spTree>
    <p:extLst>
      <p:ext uri="{BB962C8B-B14F-4D97-AF65-F5344CB8AC3E}">
        <p14:creationId xmlns:p14="http://schemas.microsoft.com/office/powerpoint/2010/main" val="306988921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safeguarding?</a:t>
            </a:r>
          </a:p>
        </p:txBody>
      </p:sp>
      <p:sp>
        <p:nvSpPr>
          <p:cNvPr id="3" name="Text Placeholder 2"/>
          <p:cNvSpPr>
            <a:spLocks noGrp="1"/>
          </p:cNvSpPr>
          <p:nvPr>
            <p:ph type="body" idx="1"/>
          </p:nvPr>
        </p:nvSpPr>
        <p:spPr>
          <a:xfrm>
            <a:off x="671989" y="1763929"/>
            <a:ext cx="12095799" cy="4701320"/>
          </a:xfrm>
        </p:spPr>
        <p:txBody>
          <a:bodyPr>
            <a:normAutofit/>
          </a:bodyPr>
          <a:lstStyle/>
          <a:p>
            <a:r>
              <a:rPr lang="en-GB" dirty="0"/>
              <a:t>Safeguarding comes from the UN Convention on the Rights of the Child </a:t>
            </a:r>
            <a:r>
              <a:rPr lang="en-GB" dirty="0">
                <a:hlinkClick r:id="rId3"/>
              </a:rPr>
              <a:t>https://www.unicef.org.uk/what-we-do/un-convention-child-rights/</a:t>
            </a:r>
            <a:endParaRPr lang="en-GB" dirty="0"/>
          </a:p>
          <a:p>
            <a:endParaRPr lang="en-GB" dirty="0"/>
          </a:p>
          <a:p>
            <a:pPr marL="0" indent="0">
              <a:buNone/>
            </a:pPr>
            <a:endParaRPr lang="en-GB" dirty="0"/>
          </a:p>
        </p:txBody>
      </p:sp>
      <p:sp>
        <p:nvSpPr>
          <p:cNvPr id="4" name="Rounded Rectangle 3"/>
          <p:cNvSpPr/>
          <p:nvPr/>
        </p:nvSpPr>
        <p:spPr>
          <a:xfrm>
            <a:off x="1442256" y="3329670"/>
            <a:ext cx="5110842" cy="2145266"/>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FFFFFF"/>
                </a:solidFill>
                <a:latin typeface="Arial" panose="020B0604020202020204" pitchFamily="34" charset="0"/>
                <a:cs typeface="Arial" panose="020B0604020202020204" pitchFamily="34" charset="0"/>
              </a:rPr>
              <a:t>Safeguarding</a:t>
            </a:r>
          </a:p>
          <a:p>
            <a:pPr algn="ctr"/>
            <a:endParaRPr lang="en-GB" sz="2400" dirty="0">
              <a:solidFill>
                <a:srgbClr val="FFFFFF"/>
              </a:solidFill>
              <a:latin typeface="Arial" panose="020B0604020202020204" pitchFamily="34" charset="0"/>
              <a:cs typeface="Arial" panose="020B0604020202020204" pitchFamily="34" charset="0"/>
            </a:endParaRPr>
          </a:p>
          <a:p>
            <a:pPr algn="ctr"/>
            <a:r>
              <a:rPr lang="en-GB" sz="2400" dirty="0">
                <a:solidFill>
                  <a:srgbClr val="FFFFFF"/>
                </a:solidFill>
                <a:latin typeface="Arial" panose="020B0604020202020204" pitchFamily="34" charset="0"/>
                <a:cs typeface="Arial" panose="020B0604020202020204" pitchFamily="34" charset="0"/>
              </a:rPr>
              <a:t>The proactive work that takes place to prevent children being harmed and promote their welfare</a:t>
            </a:r>
          </a:p>
        </p:txBody>
      </p:sp>
      <p:sp>
        <p:nvSpPr>
          <p:cNvPr id="5" name="Rounded Rectangle 4"/>
          <p:cNvSpPr/>
          <p:nvPr/>
        </p:nvSpPr>
        <p:spPr>
          <a:xfrm>
            <a:off x="7323365" y="3334912"/>
            <a:ext cx="5249636" cy="2145266"/>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FFFFFF"/>
                </a:solidFill>
                <a:latin typeface="Arial" panose="020B0604020202020204" pitchFamily="34" charset="0"/>
                <a:cs typeface="Arial" panose="020B0604020202020204" pitchFamily="34" charset="0"/>
              </a:rPr>
              <a:t>Child Protection</a:t>
            </a:r>
          </a:p>
          <a:p>
            <a:pPr algn="ctr"/>
            <a:endParaRPr lang="en-GB" sz="2400" dirty="0">
              <a:solidFill>
                <a:srgbClr val="FFFFFF"/>
              </a:solidFill>
              <a:latin typeface="Arial" panose="020B0604020202020204" pitchFamily="34" charset="0"/>
              <a:cs typeface="Arial" panose="020B0604020202020204" pitchFamily="34" charset="0"/>
            </a:endParaRPr>
          </a:p>
          <a:p>
            <a:pPr algn="ctr"/>
            <a:r>
              <a:rPr lang="en-GB" sz="2400" dirty="0">
                <a:solidFill>
                  <a:srgbClr val="FFFFFF"/>
                </a:solidFill>
                <a:latin typeface="Arial" panose="020B0604020202020204" pitchFamily="34" charset="0"/>
                <a:cs typeface="Arial" panose="020B0604020202020204" pitchFamily="34" charset="0"/>
              </a:rPr>
              <a:t>Reactive measures to keep children safe from harm when they are at risk or are experiencing harm</a:t>
            </a:r>
          </a:p>
        </p:txBody>
      </p:sp>
    </p:spTree>
    <p:extLst>
      <p:ext uri="{BB962C8B-B14F-4D97-AF65-F5344CB8AC3E}">
        <p14:creationId xmlns:p14="http://schemas.microsoft.com/office/powerpoint/2010/main" val="275407052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Categories of Abuse</a:t>
            </a:r>
          </a:p>
        </p:txBody>
      </p:sp>
      <p:graphicFrame>
        <p:nvGraphicFramePr>
          <p:cNvPr id="5" name="Diagram 4"/>
          <p:cNvGraphicFramePr/>
          <p:nvPr>
            <p:extLst>
              <p:ext uri="{D42A27DB-BD31-4B8C-83A1-F6EECF244321}">
                <p14:modId xmlns:p14="http://schemas.microsoft.com/office/powerpoint/2010/main" val="2878561925"/>
              </p:ext>
            </p:extLst>
          </p:nvPr>
        </p:nvGraphicFramePr>
        <p:xfrm>
          <a:off x="2465614" y="1763929"/>
          <a:ext cx="8731552" cy="5000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27311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5599" y="454458"/>
            <a:ext cx="5124654" cy="1256149"/>
          </a:xfrm>
        </p:spPr>
        <p:txBody>
          <a:bodyPr/>
          <a:lstStyle/>
          <a:p>
            <a:r>
              <a:rPr lang="en-GB" dirty="0"/>
              <a:t>What should we do?</a:t>
            </a:r>
          </a:p>
        </p:txBody>
      </p:sp>
      <p:sp>
        <p:nvSpPr>
          <p:cNvPr id="4" name="Rounded Rectangle 3"/>
          <p:cNvSpPr/>
          <p:nvPr/>
        </p:nvSpPr>
        <p:spPr>
          <a:xfrm>
            <a:off x="200978" y="1456706"/>
            <a:ext cx="1924254"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t>Stay calm</a:t>
            </a:r>
          </a:p>
        </p:txBody>
      </p:sp>
      <p:sp>
        <p:nvSpPr>
          <p:cNvPr id="5" name="Rounded Rectangle 4"/>
          <p:cNvSpPr/>
          <p:nvPr/>
        </p:nvSpPr>
        <p:spPr>
          <a:xfrm>
            <a:off x="682723" y="2090211"/>
            <a:ext cx="6332968"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Ask the child to tell you what has happened</a:t>
            </a:r>
          </a:p>
        </p:txBody>
      </p:sp>
      <p:sp>
        <p:nvSpPr>
          <p:cNvPr id="6" name="Rounded Rectangle 5"/>
          <p:cNvSpPr/>
          <p:nvPr/>
        </p:nvSpPr>
        <p:spPr>
          <a:xfrm>
            <a:off x="1498944" y="3410760"/>
            <a:ext cx="11280832"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Tell the child that you need to pass the information on so that they can be helped</a:t>
            </a:r>
          </a:p>
        </p:txBody>
      </p:sp>
      <p:sp>
        <p:nvSpPr>
          <p:cNvPr id="7" name="Rounded Rectangle 6"/>
          <p:cNvSpPr/>
          <p:nvPr/>
        </p:nvSpPr>
        <p:spPr>
          <a:xfrm>
            <a:off x="1163105" y="2765351"/>
            <a:ext cx="7657777"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Reassure the child that they have done the right thing</a:t>
            </a:r>
          </a:p>
        </p:txBody>
      </p:sp>
      <p:sp>
        <p:nvSpPr>
          <p:cNvPr id="8" name="Rounded Rectangle 7"/>
          <p:cNvSpPr/>
          <p:nvPr/>
        </p:nvSpPr>
        <p:spPr>
          <a:xfrm>
            <a:off x="2439199" y="4020427"/>
            <a:ext cx="9284715"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Refer your concerns to the Designated Safeguarding Lead (DSL)</a:t>
            </a:r>
          </a:p>
        </p:txBody>
      </p:sp>
      <p:sp>
        <p:nvSpPr>
          <p:cNvPr id="9" name="Rounded Rectangle 8"/>
          <p:cNvSpPr/>
          <p:nvPr/>
        </p:nvSpPr>
        <p:spPr>
          <a:xfrm>
            <a:off x="3718576" y="5301860"/>
            <a:ext cx="9061200"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Do not speak to the parents unless you are asked to by the DSL</a:t>
            </a:r>
          </a:p>
        </p:txBody>
      </p:sp>
      <p:sp>
        <p:nvSpPr>
          <p:cNvPr id="10" name="Rounded Rectangle 9"/>
          <p:cNvSpPr/>
          <p:nvPr/>
        </p:nvSpPr>
        <p:spPr>
          <a:xfrm>
            <a:off x="3211686" y="4719793"/>
            <a:ext cx="7229782"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Record what has been said according to the policy</a:t>
            </a:r>
          </a:p>
        </p:txBody>
      </p:sp>
      <p:sp>
        <p:nvSpPr>
          <p:cNvPr id="14" name="Rounded Rectangle 13"/>
          <p:cNvSpPr/>
          <p:nvPr/>
        </p:nvSpPr>
        <p:spPr>
          <a:xfrm>
            <a:off x="4379834" y="5883927"/>
            <a:ext cx="7344080" cy="510776"/>
          </a:xfrm>
          <a:prstGeom prst="roundRect">
            <a:avLst/>
          </a:prstGeom>
          <a:solidFill>
            <a:srgbClr val="FFFFFF"/>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2400" dirty="0"/>
              <a:t>Do not look at any images on a child’s mobile phone</a:t>
            </a:r>
          </a:p>
        </p:txBody>
      </p:sp>
      <p:cxnSp>
        <p:nvCxnSpPr>
          <p:cNvPr id="16" name="Curved Connector 15"/>
          <p:cNvCxnSpPr/>
          <p:nvPr/>
        </p:nvCxnSpPr>
        <p:spPr>
          <a:xfrm rot="16200000" flipH="1">
            <a:off x="184620" y="1892251"/>
            <a:ext cx="514461" cy="481745"/>
          </a:xfrm>
          <a:prstGeom prst="curvedConnector3">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7" name="Curved Connector 16"/>
          <p:cNvCxnSpPr/>
          <p:nvPr/>
        </p:nvCxnSpPr>
        <p:spPr>
          <a:xfrm>
            <a:off x="682723" y="2723716"/>
            <a:ext cx="480382" cy="366576"/>
          </a:xfrm>
          <a:prstGeom prst="curvedConnector3">
            <a:avLst>
              <a:gd name="adj1" fmla="val 50000"/>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3" name="Curved Connector 22"/>
          <p:cNvCxnSpPr/>
          <p:nvPr/>
        </p:nvCxnSpPr>
        <p:spPr>
          <a:xfrm>
            <a:off x="1586655" y="3915620"/>
            <a:ext cx="772487" cy="551954"/>
          </a:xfrm>
          <a:prstGeom prst="curvedConnector3">
            <a:avLst>
              <a:gd name="adj1" fmla="val 20407"/>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5" name="Curved Connector 24"/>
          <p:cNvCxnSpPr/>
          <p:nvPr/>
        </p:nvCxnSpPr>
        <p:spPr>
          <a:xfrm>
            <a:off x="2439199" y="4622214"/>
            <a:ext cx="772487" cy="551954"/>
          </a:xfrm>
          <a:prstGeom prst="curvedConnector3">
            <a:avLst>
              <a:gd name="adj1" fmla="val 50000"/>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7" name="Curved Connector 26"/>
          <p:cNvCxnSpPr/>
          <p:nvPr/>
        </p:nvCxnSpPr>
        <p:spPr>
          <a:xfrm rot="16200000" flipH="1">
            <a:off x="3607514" y="5749101"/>
            <a:ext cx="765304" cy="543181"/>
          </a:xfrm>
          <a:prstGeom prst="curvedConnector3">
            <a:avLst>
              <a:gd name="adj1" fmla="val 50000"/>
            </a:avLst>
          </a:prstGeom>
          <a:noFill/>
          <a:ln w="28575"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5939083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Domestic Abuse Objectives</a:t>
            </a:r>
          </a:p>
        </p:txBody>
      </p:sp>
      <p:sp>
        <p:nvSpPr>
          <p:cNvPr id="4" name="Rounded Rectangle 3"/>
          <p:cNvSpPr/>
          <p:nvPr/>
        </p:nvSpPr>
        <p:spPr>
          <a:xfrm>
            <a:off x="3575958" y="1946402"/>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is Domestic Abuse?</a:t>
            </a:r>
          </a:p>
        </p:txBody>
      </p:sp>
      <p:sp>
        <p:nvSpPr>
          <p:cNvPr id="5" name="Rounded Rectangle 4"/>
          <p:cNvSpPr/>
          <p:nvPr/>
        </p:nvSpPr>
        <p:spPr>
          <a:xfrm>
            <a:off x="3575958" y="2736974"/>
            <a:ext cx="5698671" cy="119181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How does it affect children and young people?</a:t>
            </a:r>
          </a:p>
        </p:txBody>
      </p:sp>
      <p:sp>
        <p:nvSpPr>
          <p:cNvPr id="7" name="Rounded Rectangle 6"/>
          <p:cNvSpPr/>
          <p:nvPr/>
        </p:nvSpPr>
        <p:spPr>
          <a:xfrm>
            <a:off x="3575958" y="4213395"/>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might we see?</a:t>
            </a:r>
          </a:p>
        </p:txBody>
      </p:sp>
      <p:sp>
        <p:nvSpPr>
          <p:cNvPr id="8" name="Rounded Rectangle 7"/>
          <p:cNvSpPr/>
          <p:nvPr/>
        </p:nvSpPr>
        <p:spPr>
          <a:xfrm>
            <a:off x="3575956" y="5222576"/>
            <a:ext cx="5698671" cy="646983"/>
          </a:xfrm>
          <a:prstGeom prst="roundRect">
            <a:avLst/>
          </a:prstGeom>
          <a:solidFill>
            <a:schemeClr val="accent5">
              <a:lumMod val="60000"/>
              <a:lumOff val="40000"/>
            </a:schemeClr>
          </a:solidFill>
          <a:ln w="2857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rPr>
              <a:t>What should we do?</a:t>
            </a:r>
          </a:p>
        </p:txBody>
      </p:sp>
    </p:spTree>
    <p:extLst>
      <p:ext uri="{BB962C8B-B14F-4D97-AF65-F5344CB8AC3E}">
        <p14:creationId xmlns:p14="http://schemas.microsoft.com/office/powerpoint/2010/main" val="359357556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Domestic Abuse</a:t>
            </a:r>
          </a:p>
        </p:txBody>
      </p:sp>
      <p:sp>
        <p:nvSpPr>
          <p:cNvPr id="4" name="Rounded Rectangle 3"/>
          <p:cNvSpPr/>
          <p:nvPr/>
        </p:nvSpPr>
        <p:spPr>
          <a:xfrm>
            <a:off x="531359" y="2188710"/>
            <a:ext cx="12377057" cy="3166822"/>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45719" tIns="45719" rIns="45719" bIns="45719" numCol="1" spcCol="38100" rtlCol="0" anchor="ctr">
            <a:spAutoFit/>
          </a:bodyPr>
          <a:lstStyle/>
          <a:p>
            <a:r>
              <a:rPr lang="en-GB" sz="3200" dirty="0">
                <a:solidFill>
                  <a:srgbClr val="FFFFFF"/>
                </a:solidFill>
                <a:latin typeface="Arial" panose="020B0604020202020204" pitchFamily="34" charset="0"/>
                <a:cs typeface="Arial" panose="020B0604020202020204" pitchFamily="34" charset="0"/>
              </a:rPr>
              <a:t>Domestic abuse is an incident or pattern of incidents of controlling, coercive, threatening, degrading and violent behaviour, including sexual violence, in the majority of cases by a partner or ex-partner, but also by a family member or carer.</a:t>
            </a:r>
          </a:p>
          <a:p>
            <a:endParaRPr lang="en-GB" sz="3200" dirty="0">
              <a:solidFill>
                <a:srgbClr val="FFFFFF"/>
              </a:solidFill>
              <a:latin typeface="Arial" panose="020B0604020202020204" pitchFamily="34" charset="0"/>
              <a:cs typeface="Arial" panose="020B0604020202020204" pitchFamily="34" charset="0"/>
            </a:endParaRPr>
          </a:p>
          <a:p>
            <a:r>
              <a:rPr lang="en-GB" sz="2000" dirty="0">
                <a:solidFill>
                  <a:srgbClr val="FFFFFF"/>
                </a:solidFill>
                <a:latin typeface="Arial" panose="020B0604020202020204" pitchFamily="34" charset="0"/>
                <a:cs typeface="Arial" panose="020B0604020202020204" pitchFamily="34" charset="0"/>
              </a:rPr>
              <a:t> https://www.womensaid.org.uk/information-support/what-is-domestic-abuse</a:t>
            </a:r>
          </a:p>
        </p:txBody>
      </p:sp>
    </p:spTree>
    <p:extLst>
      <p:ext uri="{BB962C8B-B14F-4D97-AF65-F5344CB8AC3E}">
        <p14:creationId xmlns:p14="http://schemas.microsoft.com/office/powerpoint/2010/main" val="3080276720"/>
      </p:ext>
    </p:extLst>
  </p:cSld>
  <p:clrMapOvr>
    <a:masterClrMapping/>
  </p:clrMapOvr>
  <p:transition spd="med"/>
</p:sld>
</file>

<file path=ppt/theme/theme1.xml><?xml version="1.0" encoding="utf-8"?>
<a:theme xmlns:a="http://schemas.openxmlformats.org/drawingml/2006/main" name="Executive">
  <a:themeElements>
    <a:clrScheme name="Executive">
      <a:dk1>
        <a:srgbClr val="3E3F3E"/>
      </a:dk1>
      <a:lt1>
        <a:srgbClr val="3F013F"/>
      </a:lt1>
      <a:dk2>
        <a:srgbClr val="A7A7A7"/>
      </a:dk2>
      <a:lt2>
        <a:srgbClr val="535353"/>
      </a:lt2>
      <a:accent1>
        <a:srgbClr val="7FB700"/>
      </a:accent1>
      <a:accent2>
        <a:srgbClr val="9C5252"/>
      </a:accent2>
      <a:accent3>
        <a:srgbClr val="E68422"/>
      </a:accent3>
      <a:accent4>
        <a:srgbClr val="846648"/>
      </a:accent4>
      <a:accent5>
        <a:srgbClr val="63891F"/>
      </a:accent5>
      <a:accent6>
        <a:srgbClr val="758085"/>
      </a:accent6>
      <a:hlink>
        <a:srgbClr val="0000FF"/>
      </a:hlink>
      <a:folHlink>
        <a:srgbClr val="FF00FF"/>
      </a:folHlink>
    </a:clrScheme>
    <a:fontScheme name="Executive">
      <a:majorFont>
        <a:latin typeface="Helvetica"/>
        <a:ea typeface="Helvetica"/>
        <a:cs typeface="Helvetica"/>
      </a:majorFont>
      <a:minorFont>
        <a:latin typeface="Times New Roman"/>
        <a:ea typeface="Times New Roman"/>
        <a:cs typeface="Times New Roma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8575"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8575"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Executive">
  <a:themeElements>
    <a:clrScheme name="Executive">
      <a:dk1>
        <a:srgbClr val="000000"/>
      </a:dk1>
      <a:lt1>
        <a:srgbClr val="FFFFFF"/>
      </a:lt1>
      <a:dk2>
        <a:srgbClr val="A7A7A7"/>
      </a:dk2>
      <a:lt2>
        <a:srgbClr val="535353"/>
      </a:lt2>
      <a:accent1>
        <a:srgbClr val="7FB700"/>
      </a:accent1>
      <a:accent2>
        <a:srgbClr val="9C5252"/>
      </a:accent2>
      <a:accent3>
        <a:srgbClr val="E68422"/>
      </a:accent3>
      <a:accent4>
        <a:srgbClr val="846648"/>
      </a:accent4>
      <a:accent5>
        <a:srgbClr val="63891F"/>
      </a:accent5>
      <a:accent6>
        <a:srgbClr val="758085"/>
      </a:accent6>
      <a:hlink>
        <a:srgbClr val="0000FF"/>
      </a:hlink>
      <a:folHlink>
        <a:srgbClr val="FF00FF"/>
      </a:folHlink>
    </a:clrScheme>
    <a:fontScheme name="Executive">
      <a:majorFont>
        <a:latin typeface="Helvetica"/>
        <a:ea typeface="Helvetica"/>
        <a:cs typeface="Helvetica"/>
      </a:majorFont>
      <a:minorFont>
        <a:latin typeface="Times New Roman"/>
        <a:ea typeface="Times New Roman"/>
        <a:cs typeface="Times New Roma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8575"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8575"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49123"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E3F3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6009</TotalTime>
  <Words>2281</Words>
  <Application>Microsoft Macintosh PowerPoint</Application>
  <PresentationFormat>Custom</PresentationFormat>
  <Paragraphs>210</Paragraphs>
  <Slides>26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Google Sans</vt:lpstr>
      <vt:lpstr>Times New Roman</vt:lpstr>
      <vt:lpstr>Wingdings</vt:lpstr>
      <vt:lpstr>Executive</vt:lpstr>
      <vt:lpstr>PowerPoint Presentation</vt:lpstr>
      <vt:lpstr>Safeguarding CPD Autumn Term 2024</vt:lpstr>
      <vt:lpstr>Looking after ourselves</vt:lpstr>
      <vt:lpstr>First of all…a reminder</vt:lpstr>
      <vt:lpstr>What is safeguarding?</vt:lpstr>
      <vt:lpstr>Categories of Abuse</vt:lpstr>
      <vt:lpstr>What should we do?</vt:lpstr>
      <vt:lpstr>Domestic Abuse Objectives</vt:lpstr>
      <vt:lpstr>Domestic Abuse</vt:lpstr>
      <vt:lpstr>How does Domestic Abuse affect Children?</vt:lpstr>
      <vt:lpstr>What might we see?</vt:lpstr>
      <vt:lpstr>What should we do?</vt:lpstr>
      <vt:lpstr>Case Study</vt:lpstr>
      <vt:lpstr>Helicopter Parenting Objectives</vt:lpstr>
      <vt:lpstr>Helicopter Parenting</vt:lpstr>
      <vt:lpstr>How does helicopter parenting affect children?</vt:lpstr>
      <vt:lpstr>What might we see?</vt:lpstr>
      <vt:lpstr>How might it affect our pupils?</vt:lpstr>
      <vt:lpstr>What should we do?</vt:lpstr>
      <vt:lpstr>Case Study</vt:lpstr>
      <vt:lpstr>Bullying</vt:lpstr>
      <vt:lpstr>Bullying</vt:lpstr>
      <vt:lpstr>Bullying can be….</vt:lpstr>
      <vt:lpstr>How does Bullying affect Children?</vt:lpstr>
      <vt:lpstr>What should we do?</vt:lpstr>
      <vt:lpstr>Case Study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Innes-Turnill</dc:creator>
  <cp:lastModifiedBy>costA Constantinou</cp:lastModifiedBy>
  <cp:revision>74</cp:revision>
  <dcterms:modified xsi:type="dcterms:W3CDTF">2024-08-25T08:39:09Z</dcterms:modified>
</cp:coreProperties>
</file>